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8" r:id="rId3"/>
    <p:sldId id="260" r:id="rId4"/>
    <p:sldId id="269" r:id="rId5"/>
    <p:sldId id="273" r:id="rId6"/>
    <p:sldId id="272" r:id="rId7"/>
    <p:sldId id="271" r:id="rId8"/>
    <p:sldId id="265" r:id="rId9"/>
    <p:sldId id="275" r:id="rId10"/>
    <p:sldId id="274" r:id="rId11"/>
    <p:sldId id="270" r:id="rId12"/>
    <p:sldId id="267" r:id="rId13"/>
    <p:sldId id="263" r:id="rId14"/>
    <p:sldId id="281" r:id="rId15"/>
    <p:sldId id="266" r:id="rId16"/>
    <p:sldId id="283" r:id="rId17"/>
    <p:sldId id="284" r:id="rId18"/>
    <p:sldId id="262" r:id="rId19"/>
    <p:sldId id="277" r:id="rId20"/>
    <p:sldId id="268" r:id="rId21"/>
    <p:sldId id="280" r:id="rId22"/>
    <p:sldId id="276" r:id="rId23"/>
    <p:sldId id="264" r:id="rId24"/>
    <p:sldId id="279" r:id="rId25"/>
    <p:sldId id="278" r:id="rId26"/>
    <p:sldId id="282" r:id="rId27"/>
    <p:sldId id="2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showGuides="1">
      <p:cViewPr varScale="1">
        <p:scale>
          <a:sx n="80" d="100"/>
          <a:sy n="80" d="100"/>
        </p:scale>
        <p:origin x="62" y="29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a:t>Flexural Strength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252550972677216E-2"/>
          <c:y val="5.8053879628682782E-2"/>
          <c:w val="0.91906631655566484"/>
          <c:h val="0.88574459462925437"/>
        </c:manualLayout>
      </c:layout>
      <c:barChart>
        <c:barDir val="col"/>
        <c:grouping val="clustered"/>
        <c:varyColors val="0"/>
        <c:ser>
          <c:idx val="0"/>
          <c:order val="0"/>
          <c:tx>
            <c:strRef>
              <c:f>Sheet1!$B$1</c:f>
              <c:strCache>
                <c:ptCount val="1"/>
                <c:pt idx="0">
                  <c:v>Flexural Strength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Epoxy and Hrdner </c:v>
                </c:pt>
                <c:pt idx="1">
                  <c:v>Epoxy and Coir</c:v>
                </c:pt>
                <c:pt idx="2">
                  <c:v>Epoxy and Portland pozzolana</c:v>
                </c:pt>
              </c:strCache>
            </c:strRef>
          </c:cat>
          <c:val>
            <c:numRef>
              <c:f>Sheet1!$B$2:$B$4</c:f>
              <c:numCache>
                <c:formatCode>General</c:formatCode>
                <c:ptCount val="3"/>
                <c:pt idx="0">
                  <c:v>23.32</c:v>
                </c:pt>
                <c:pt idx="1">
                  <c:v>88.01</c:v>
                </c:pt>
                <c:pt idx="2">
                  <c:v>35.74</c:v>
                </c:pt>
              </c:numCache>
            </c:numRef>
          </c:val>
          <c:extLst>
            <c:ext xmlns:c16="http://schemas.microsoft.com/office/drawing/2014/chart" uri="{C3380CC4-5D6E-409C-BE32-E72D297353CC}">
              <c16:uniqueId val="{00000000-8863-4C7E-BDAD-0AEB6C65F3FB}"/>
            </c:ext>
          </c:extLst>
        </c:ser>
        <c:dLbls>
          <c:dLblPos val="outEnd"/>
          <c:showLegendKey val="0"/>
          <c:showVal val="1"/>
          <c:showCatName val="0"/>
          <c:showSerName val="0"/>
          <c:showPercent val="0"/>
          <c:showBubbleSize val="0"/>
        </c:dLbls>
        <c:gapWidth val="219"/>
        <c:axId val="1712565280"/>
        <c:axId val="1712565760"/>
      </c:barChart>
      <c:catAx>
        <c:axId val="1712565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12565760"/>
        <c:crosses val="autoZero"/>
        <c:auto val="1"/>
        <c:lblAlgn val="ctr"/>
        <c:lblOffset val="100"/>
        <c:noMultiLvlLbl val="0"/>
      </c:catAx>
      <c:valAx>
        <c:axId val="1712565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12565280"/>
        <c:crosses val="autoZero"/>
        <c:crossBetween val="between"/>
      </c:valAx>
      <c:spPr>
        <a:noFill/>
        <a:ln>
          <a:noFill/>
        </a:ln>
        <a:effectLst/>
      </c:spPr>
    </c:plotArea>
    <c:legend>
      <c:legendPos val="r"/>
      <c:layout>
        <c:manualLayout>
          <c:xMode val="edge"/>
          <c:yMode val="edge"/>
          <c:x val="0.35684244985903307"/>
          <c:y val="0.88202174179279735"/>
          <c:w val="0.18018392351422502"/>
          <c:h val="6.175706536225514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Impact Strength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Epoxy and Hardener</c:v>
                </c:pt>
                <c:pt idx="1">
                  <c:v>Epoxy and Coir </c:v>
                </c:pt>
                <c:pt idx="2">
                  <c:v>Epoxy and Portland pozzolana</c:v>
                </c:pt>
              </c:strCache>
            </c:strRef>
          </c:cat>
          <c:val>
            <c:numRef>
              <c:f>Sheet1!$B$2:$B$4</c:f>
              <c:numCache>
                <c:formatCode>General</c:formatCode>
                <c:ptCount val="3"/>
                <c:pt idx="0">
                  <c:v>1.64</c:v>
                </c:pt>
                <c:pt idx="1">
                  <c:v>3.28</c:v>
                </c:pt>
                <c:pt idx="2">
                  <c:v>1.48</c:v>
                </c:pt>
              </c:numCache>
            </c:numRef>
          </c:val>
          <c:extLst>
            <c:ext xmlns:c16="http://schemas.microsoft.com/office/drawing/2014/chart" uri="{C3380CC4-5D6E-409C-BE32-E72D297353CC}">
              <c16:uniqueId val="{00000000-B64F-46D7-9829-35BD85C83EAE}"/>
            </c:ext>
          </c:extLst>
        </c:ser>
        <c:dLbls>
          <c:dLblPos val="outEnd"/>
          <c:showLegendKey val="0"/>
          <c:showVal val="1"/>
          <c:showCatName val="0"/>
          <c:showSerName val="0"/>
          <c:showPercent val="0"/>
          <c:showBubbleSize val="0"/>
        </c:dLbls>
        <c:gapWidth val="219"/>
        <c:overlap val="-27"/>
        <c:axId val="1945431216"/>
        <c:axId val="1945417296"/>
      </c:barChart>
      <c:catAx>
        <c:axId val="1945431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5417296"/>
        <c:crosses val="autoZero"/>
        <c:auto val="1"/>
        <c:lblAlgn val="ctr"/>
        <c:lblOffset val="100"/>
        <c:noMultiLvlLbl val="0"/>
      </c:catAx>
      <c:valAx>
        <c:axId val="1945417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5431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A23C-ABE2-4652-9153-658F8047B8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3EF19CC-809A-4A9A-8272-55FFFD9177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FE7DEC0-B312-4339-8FB4-D94C57E4256F}"/>
              </a:ext>
            </a:extLst>
          </p:cNvPr>
          <p:cNvSpPr>
            <a:spLocks noGrp="1"/>
          </p:cNvSpPr>
          <p:nvPr>
            <p:ph type="dt" sz="half" idx="10"/>
          </p:nvPr>
        </p:nvSpPr>
        <p:spPr/>
        <p:txBody>
          <a:bodyPr/>
          <a:lstStyle/>
          <a:p>
            <a:fld id="{8370A7D1-F683-4DDA-AEC0-0E078F3BA674}" type="datetimeFigureOut">
              <a:rPr lang="en-IN" smtClean="0"/>
              <a:t>30-05-2023</a:t>
            </a:fld>
            <a:endParaRPr lang="en-IN"/>
          </a:p>
        </p:txBody>
      </p:sp>
      <p:sp>
        <p:nvSpPr>
          <p:cNvPr id="5" name="Footer Placeholder 4">
            <a:extLst>
              <a:ext uri="{FF2B5EF4-FFF2-40B4-BE49-F238E27FC236}">
                <a16:creationId xmlns:a16="http://schemas.microsoft.com/office/drawing/2014/main" id="{E945648D-45D6-4243-9213-B2373F21ED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5594DC-E508-466C-B23F-C2F0BC48272A}"/>
              </a:ext>
            </a:extLst>
          </p:cNvPr>
          <p:cNvSpPr>
            <a:spLocks noGrp="1"/>
          </p:cNvSpPr>
          <p:nvPr>
            <p:ph type="sldNum" sz="quarter" idx="12"/>
          </p:nvPr>
        </p:nvSpPr>
        <p:spPr/>
        <p:txBody>
          <a:bodyPr/>
          <a:lstStyle/>
          <a:p>
            <a:fld id="{B1E0143D-5C32-4C74-A17C-CE03D41CED7C}" type="slidenum">
              <a:rPr lang="en-IN" smtClean="0"/>
              <a:t>‹#›</a:t>
            </a:fld>
            <a:endParaRPr lang="en-IN"/>
          </a:p>
        </p:txBody>
      </p:sp>
    </p:spTree>
    <p:extLst>
      <p:ext uri="{BB962C8B-B14F-4D97-AF65-F5344CB8AC3E}">
        <p14:creationId xmlns:p14="http://schemas.microsoft.com/office/powerpoint/2010/main" val="1889846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121C5-4179-4288-AB36-937E0807BE9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3D48D3-CB1F-46CD-8F48-68B1A0CBA8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1BE91D-B2A3-4D72-A05D-FD6084D79380}"/>
              </a:ext>
            </a:extLst>
          </p:cNvPr>
          <p:cNvSpPr>
            <a:spLocks noGrp="1"/>
          </p:cNvSpPr>
          <p:nvPr>
            <p:ph type="dt" sz="half" idx="10"/>
          </p:nvPr>
        </p:nvSpPr>
        <p:spPr/>
        <p:txBody>
          <a:bodyPr/>
          <a:lstStyle/>
          <a:p>
            <a:fld id="{8370A7D1-F683-4DDA-AEC0-0E078F3BA674}" type="datetimeFigureOut">
              <a:rPr lang="en-IN" smtClean="0"/>
              <a:t>30-05-2023</a:t>
            </a:fld>
            <a:endParaRPr lang="en-IN"/>
          </a:p>
        </p:txBody>
      </p:sp>
      <p:sp>
        <p:nvSpPr>
          <p:cNvPr id="5" name="Footer Placeholder 4">
            <a:extLst>
              <a:ext uri="{FF2B5EF4-FFF2-40B4-BE49-F238E27FC236}">
                <a16:creationId xmlns:a16="http://schemas.microsoft.com/office/drawing/2014/main" id="{2E687B30-9742-47B1-9DB7-7EA3EBFB2F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83F700-7BAE-43D7-941E-90B55854B257}"/>
              </a:ext>
            </a:extLst>
          </p:cNvPr>
          <p:cNvSpPr>
            <a:spLocks noGrp="1"/>
          </p:cNvSpPr>
          <p:nvPr>
            <p:ph type="sldNum" sz="quarter" idx="12"/>
          </p:nvPr>
        </p:nvSpPr>
        <p:spPr/>
        <p:txBody>
          <a:bodyPr/>
          <a:lstStyle/>
          <a:p>
            <a:fld id="{B1E0143D-5C32-4C74-A17C-CE03D41CED7C}" type="slidenum">
              <a:rPr lang="en-IN" smtClean="0"/>
              <a:t>‹#›</a:t>
            </a:fld>
            <a:endParaRPr lang="en-IN"/>
          </a:p>
        </p:txBody>
      </p:sp>
    </p:spTree>
    <p:extLst>
      <p:ext uri="{BB962C8B-B14F-4D97-AF65-F5344CB8AC3E}">
        <p14:creationId xmlns:p14="http://schemas.microsoft.com/office/powerpoint/2010/main" val="47705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1DBF0A-09A0-4D2A-98E5-B8991BA864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2BB001-B573-4B28-A4CE-45E433FB12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67A985-58F2-45BC-9547-46B8E013B159}"/>
              </a:ext>
            </a:extLst>
          </p:cNvPr>
          <p:cNvSpPr>
            <a:spLocks noGrp="1"/>
          </p:cNvSpPr>
          <p:nvPr>
            <p:ph type="dt" sz="half" idx="10"/>
          </p:nvPr>
        </p:nvSpPr>
        <p:spPr/>
        <p:txBody>
          <a:bodyPr/>
          <a:lstStyle/>
          <a:p>
            <a:fld id="{8370A7D1-F683-4DDA-AEC0-0E078F3BA674}" type="datetimeFigureOut">
              <a:rPr lang="en-IN" smtClean="0"/>
              <a:t>30-05-2023</a:t>
            </a:fld>
            <a:endParaRPr lang="en-IN"/>
          </a:p>
        </p:txBody>
      </p:sp>
      <p:sp>
        <p:nvSpPr>
          <p:cNvPr id="5" name="Footer Placeholder 4">
            <a:extLst>
              <a:ext uri="{FF2B5EF4-FFF2-40B4-BE49-F238E27FC236}">
                <a16:creationId xmlns:a16="http://schemas.microsoft.com/office/drawing/2014/main" id="{16F04C92-E1F6-4197-9FC5-B74EFA3A13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F50CFB-206A-4C95-BA18-73E3AF8FEBFF}"/>
              </a:ext>
            </a:extLst>
          </p:cNvPr>
          <p:cNvSpPr>
            <a:spLocks noGrp="1"/>
          </p:cNvSpPr>
          <p:nvPr>
            <p:ph type="sldNum" sz="quarter" idx="12"/>
          </p:nvPr>
        </p:nvSpPr>
        <p:spPr/>
        <p:txBody>
          <a:bodyPr/>
          <a:lstStyle/>
          <a:p>
            <a:fld id="{B1E0143D-5C32-4C74-A17C-CE03D41CED7C}" type="slidenum">
              <a:rPr lang="en-IN" smtClean="0"/>
              <a:t>‹#›</a:t>
            </a:fld>
            <a:endParaRPr lang="en-IN"/>
          </a:p>
        </p:txBody>
      </p:sp>
    </p:spTree>
    <p:extLst>
      <p:ext uri="{BB962C8B-B14F-4D97-AF65-F5344CB8AC3E}">
        <p14:creationId xmlns:p14="http://schemas.microsoft.com/office/powerpoint/2010/main" val="1778859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F65E9-A2F3-4ECD-990A-465731C049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6486023-52F8-48A5-A3F3-82403E9D55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9425EE-6199-4762-BB9E-D235C9206766}"/>
              </a:ext>
            </a:extLst>
          </p:cNvPr>
          <p:cNvSpPr>
            <a:spLocks noGrp="1"/>
          </p:cNvSpPr>
          <p:nvPr>
            <p:ph type="dt" sz="half" idx="10"/>
          </p:nvPr>
        </p:nvSpPr>
        <p:spPr/>
        <p:txBody>
          <a:bodyPr/>
          <a:lstStyle/>
          <a:p>
            <a:fld id="{8370A7D1-F683-4DDA-AEC0-0E078F3BA674}" type="datetimeFigureOut">
              <a:rPr lang="en-IN" smtClean="0"/>
              <a:t>30-05-2023</a:t>
            </a:fld>
            <a:endParaRPr lang="en-IN"/>
          </a:p>
        </p:txBody>
      </p:sp>
      <p:sp>
        <p:nvSpPr>
          <p:cNvPr id="5" name="Footer Placeholder 4">
            <a:extLst>
              <a:ext uri="{FF2B5EF4-FFF2-40B4-BE49-F238E27FC236}">
                <a16:creationId xmlns:a16="http://schemas.microsoft.com/office/drawing/2014/main" id="{94E2C210-0907-4283-85A1-18059C7E9F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CD622B-B247-49FD-BFBF-EF6A9FCC829B}"/>
              </a:ext>
            </a:extLst>
          </p:cNvPr>
          <p:cNvSpPr>
            <a:spLocks noGrp="1"/>
          </p:cNvSpPr>
          <p:nvPr>
            <p:ph type="sldNum" sz="quarter" idx="12"/>
          </p:nvPr>
        </p:nvSpPr>
        <p:spPr/>
        <p:txBody>
          <a:bodyPr/>
          <a:lstStyle/>
          <a:p>
            <a:fld id="{B1E0143D-5C32-4C74-A17C-CE03D41CED7C}" type="slidenum">
              <a:rPr lang="en-IN" smtClean="0"/>
              <a:t>‹#›</a:t>
            </a:fld>
            <a:endParaRPr lang="en-IN"/>
          </a:p>
        </p:txBody>
      </p:sp>
    </p:spTree>
    <p:extLst>
      <p:ext uri="{BB962C8B-B14F-4D97-AF65-F5344CB8AC3E}">
        <p14:creationId xmlns:p14="http://schemas.microsoft.com/office/powerpoint/2010/main" val="1838891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A3F3E-232B-49CC-95DB-23349818A9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06836AB-2AEE-4F94-A743-B8D3102748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02FF60-4C1E-40FE-93D1-427618889C21}"/>
              </a:ext>
            </a:extLst>
          </p:cNvPr>
          <p:cNvSpPr>
            <a:spLocks noGrp="1"/>
          </p:cNvSpPr>
          <p:nvPr>
            <p:ph type="dt" sz="half" idx="10"/>
          </p:nvPr>
        </p:nvSpPr>
        <p:spPr/>
        <p:txBody>
          <a:bodyPr/>
          <a:lstStyle/>
          <a:p>
            <a:fld id="{8370A7D1-F683-4DDA-AEC0-0E078F3BA674}" type="datetimeFigureOut">
              <a:rPr lang="en-IN" smtClean="0"/>
              <a:t>30-05-2023</a:t>
            </a:fld>
            <a:endParaRPr lang="en-IN"/>
          </a:p>
        </p:txBody>
      </p:sp>
      <p:sp>
        <p:nvSpPr>
          <p:cNvPr id="5" name="Footer Placeholder 4">
            <a:extLst>
              <a:ext uri="{FF2B5EF4-FFF2-40B4-BE49-F238E27FC236}">
                <a16:creationId xmlns:a16="http://schemas.microsoft.com/office/drawing/2014/main" id="{55CF77E6-164D-496B-8E98-3578F5F927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10D0D8-8E16-4AAD-A239-939742AA872A}"/>
              </a:ext>
            </a:extLst>
          </p:cNvPr>
          <p:cNvSpPr>
            <a:spLocks noGrp="1"/>
          </p:cNvSpPr>
          <p:nvPr>
            <p:ph type="sldNum" sz="quarter" idx="12"/>
          </p:nvPr>
        </p:nvSpPr>
        <p:spPr/>
        <p:txBody>
          <a:bodyPr/>
          <a:lstStyle/>
          <a:p>
            <a:fld id="{B1E0143D-5C32-4C74-A17C-CE03D41CED7C}" type="slidenum">
              <a:rPr lang="en-IN" smtClean="0"/>
              <a:t>‹#›</a:t>
            </a:fld>
            <a:endParaRPr lang="en-IN"/>
          </a:p>
        </p:txBody>
      </p:sp>
    </p:spTree>
    <p:extLst>
      <p:ext uri="{BB962C8B-B14F-4D97-AF65-F5344CB8AC3E}">
        <p14:creationId xmlns:p14="http://schemas.microsoft.com/office/powerpoint/2010/main" val="151841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2B6-C403-4BB4-A049-D9B062751D6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8FDD9E-1EC6-41F0-A007-170F54AD9E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6E138A5-C693-46A0-8A00-6B744966E7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27822D5-E440-49FB-9C46-D32FEFFC35D8}"/>
              </a:ext>
            </a:extLst>
          </p:cNvPr>
          <p:cNvSpPr>
            <a:spLocks noGrp="1"/>
          </p:cNvSpPr>
          <p:nvPr>
            <p:ph type="dt" sz="half" idx="10"/>
          </p:nvPr>
        </p:nvSpPr>
        <p:spPr/>
        <p:txBody>
          <a:bodyPr/>
          <a:lstStyle/>
          <a:p>
            <a:fld id="{8370A7D1-F683-4DDA-AEC0-0E078F3BA674}" type="datetimeFigureOut">
              <a:rPr lang="en-IN" smtClean="0"/>
              <a:t>30-05-2023</a:t>
            </a:fld>
            <a:endParaRPr lang="en-IN"/>
          </a:p>
        </p:txBody>
      </p:sp>
      <p:sp>
        <p:nvSpPr>
          <p:cNvPr id="6" name="Footer Placeholder 5">
            <a:extLst>
              <a:ext uri="{FF2B5EF4-FFF2-40B4-BE49-F238E27FC236}">
                <a16:creationId xmlns:a16="http://schemas.microsoft.com/office/drawing/2014/main" id="{BF9FCD35-5001-4E5D-B4BF-8FE06F05DF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FF5413-E6E8-4A22-AB48-607C8320459B}"/>
              </a:ext>
            </a:extLst>
          </p:cNvPr>
          <p:cNvSpPr>
            <a:spLocks noGrp="1"/>
          </p:cNvSpPr>
          <p:nvPr>
            <p:ph type="sldNum" sz="quarter" idx="12"/>
          </p:nvPr>
        </p:nvSpPr>
        <p:spPr/>
        <p:txBody>
          <a:bodyPr/>
          <a:lstStyle/>
          <a:p>
            <a:fld id="{B1E0143D-5C32-4C74-A17C-CE03D41CED7C}" type="slidenum">
              <a:rPr lang="en-IN" smtClean="0"/>
              <a:t>‹#›</a:t>
            </a:fld>
            <a:endParaRPr lang="en-IN"/>
          </a:p>
        </p:txBody>
      </p:sp>
    </p:spTree>
    <p:extLst>
      <p:ext uri="{BB962C8B-B14F-4D97-AF65-F5344CB8AC3E}">
        <p14:creationId xmlns:p14="http://schemas.microsoft.com/office/powerpoint/2010/main" val="344644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07F1D-88ED-4657-A7FD-40D542BAE6F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C7DF3AD-0568-4951-B4F8-70F1F27BB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3876F0-273D-4B47-A548-DFC2165E5F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1616A20-8903-4F4F-9F5B-53B28AD120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68EB4E-9D7D-4C14-96A7-91AF8D83D0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A41A9BB-F5D4-45FF-A011-19A909B7E62C}"/>
              </a:ext>
            </a:extLst>
          </p:cNvPr>
          <p:cNvSpPr>
            <a:spLocks noGrp="1"/>
          </p:cNvSpPr>
          <p:nvPr>
            <p:ph type="dt" sz="half" idx="10"/>
          </p:nvPr>
        </p:nvSpPr>
        <p:spPr/>
        <p:txBody>
          <a:bodyPr/>
          <a:lstStyle/>
          <a:p>
            <a:fld id="{8370A7D1-F683-4DDA-AEC0-0E078F3BA674}" type="datetimeFigureOut">
              <a:rPr lang="en-IN" smtClean="0"/>
              <a:t>30-05-2023</a:t>
            </a:fld>
            <a:endParaRPr lang="en-IN"/>
          </a:p>
        </p:txBody>
      </p:sp>
      <p:sp>
        <p:nvSpPr>
          <p:cNvPr id="8" name="Footer Placeholder 7">
            <a:extLst>
              <a:ext uri="{FF2B5EF4-FFF2-40B4-BE49-F238E27FC236}">
                <a16:creationId xmlns:a16="http://schemas.microsoft.com/office/drawing/2014/main" id="{D839E187-D953-4BF7-9940-287305F4CF9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99D1F91-2D57-489A-AE6A-5F0EAC3A5A93}"/>
              </a:ext>
            </a:extLst>
          </p:cNvPr>
          <p:cNvSpPr>
            <a:spLocks noGrp="1"/>
          </p:cNvSpPr>
          <p:nvPr>
            <p:ph type="sldNum" sz="quarter" idx="12"/>
          </p:nvPr>
        </p:nvSpPr>
        <p:spPr/>
        <p:txBody>
          <a:bodyPr/>
          <a:lstStyle/>
          <a:p>
            <a:fld id="{B1E0143D-5C32-4C74-A17C-CE03D41CED7C}" type="slidenum">
              <a:rPr lang="en-IN" smtClean="0"/>
              <a:t>‹#›</a:t>
            </a:fld>
            <a:endParaRPr lang="en-IN"/>
          </a:p>
        </p:txBody>
      </p:sp>
    </p:spTree>
    <p:extLst>
      <p:ext uri="{BB962C8B-B14F-4D97-AF65-F5344CB8AC3E}">
        <p14:creationId xmlns:p14="http://schemas.microsoft.com/office/powerpoint/2010/main" val="272843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2C9C9-AAF0-40FA-8F76-D59E778C064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995A50-0CB9-43CF-B688-70F934320D4E}"/>
              </a:ext>
            </a:extLst>
          </p:cNvPr>
          <p:cNvSpPr>
            <a:spLocks noGrp="1"/>
          </p:cNvSpPr>
          <p:nvPr>
            <p:ph type="dt" sz="half" idx="10"/>
          </p:nvPr>
        </p:nvSpPr>
        <p:spPr/>
        <p:txBody>
          <a:bodyPr/>
          <a:lstStyle/>
          <a:p>
            <a:fld id="{8370A7D1-F683-4DDA-AEC0-0E078F3BA674}" type="datetimeFigureOut">
              <a:rPr lang="en-IN" smtClean="0"/>
              <a:t>30-05-2023</a:t>
            </a:fld>
            <a:endParaRPr lang="en-IN"/>
          </a:p>
        </p:txBody>
      </p:sp>
      <p:sp>
        <p:nvSpPr>
          <p:cNvPr id="4" name="Footer Placeholder 3">
            <a:extLst>
              <a:ext uri="{FF2B5EF4-FFF2-40B4-BE49-F238E27FC236}">
                <a16:creationId xmlns:a16="http://schemas.microsoft.com/office/drawing/2014/main" id="{1C58E31E-32F6-4B6E-AAC0-B5D64DA9EB0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811C12-98E5-4777-92C7-BE4744090722}"/>
              </a:ext>
            </a:extLst>
          </p:cNvPr>
          <p:cNvSpPr>
            <a:spLocks noGrp="1"/>
          </p:cNvSpPr>
          <p:nvPr>
            <p:ph type="sldNum" sz="quarter" idx="12"/>
          </p:nvPr>
        </p:nvSpPr>
        <p:spPr/>
        <p:txBody>
          <a:bodyPr/>
          <a:lstStyle/>
          <a:p>
            <a:fld id="{B1E0143D-5C32-4C74-A17C-CE03D41CED7C}" type="slidenum">
              <a:rPr lang="en-IN" smtClean="0"/>
              <a:t>‹#›</a:t>
            </a:fld>
            <a:endParaRPr lang="en-IN"/>
          </a:p>
        </p:txBody>
      </p:sp>
    </p:spTree>
    <p:extLst>
      <p:ext uri="{BB962C8B-B14F-4D97-AF65-F5344CB8AC3E}">
        <p14:creationId xmlns:p14="http://schemas.microsoft.com/office/powerpoint/2010/main" val="4116646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998E0-7624-4303-9C5F-BB3A2EB27C09}"/>
              </a:ext>
            </a:extLst>
          </p:cNvPr>
          <p:cNvSpPr>
            <a:spLocks noGrp="1"/>
          </p:cNvSpPr>
          <p:nvPr>
            <p:ph type="dt" sz="half" idx="10"/>
          </p:nvPr>
        </p:nvSpPr>
        <p:spPr/>
        <p:txBody>
          <a:bodyPr/>
          <a:lstStyle/>
          <a:p>
            <a:fld id="{8370A7D1-F683-4DDA-AEC0-0E078F3BA674}" type="datetimeFigureOut">
              <a:rPr lang="en-IN" smtClean="0"/>
              <a:t>30-05-2023</a:t>
            </a:fld>
            <a:endParaRPr lang="en-IN"/>
          </a:p>
        </p:txBody>
      </p:sp>
      <p:sp>
        <p:nvSpPr>
          <p:cNvPr id="3" name="Footer Placeholder 2">
            <a:extLst>
              <a:ext uri="{FF2B5EF4-FFF2-40B4-BE49-F238E27FC236}">
                <a16:creationId xmlns:a16="http://schemas.microsoft.com/office/drawing/2014/main" id="{DFA2DA8E-1723-42A4-A615-AB7FB3C1A86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37116A1-45EB-4AEA-86E4-3E5B1F815709}"/>
              </a:ext>
            </a:extLst>
          </p:cNvPr>
          <p:cNvSpPr>
            <a:spLocks noGrp="1"/>
          </p:cNvSpPr>
          <p:nvPr>
            <p:ph type="sldNum" sz="quarter" idx="12"/>
          </p:nvPr>
        </p:nvSpPr>
        <p:spPr/>
        <p:txBody>
          <a:bodyPr/>
          <a:lstStyle/>
          <a:p>
            <a:fld id="{B1E0143D-5C32-4C74-A17C-CE03D41CED7C}" type="slidenum">
              <a:rPr lang="en-IN" smtClean="0"/>
              <a:t>‹#›</a:t>
            </a:fld>
            <a:endParaRPr lang="en-IN"/>
          </a:p>
        </p:txBody>
      </p:sp>
    </p:spTree>
    <p:extLst>
      <p:ext uri="{BB962C8B-B14F-4D97-AF65-F5344CB8AC3E}">
        <p14:creationId xmlns:p14="http://schemas.microsoft.com/office/powerpoint/2010/main" val="343744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3F3E-91B2-4BD2-B195-F60BEE0A1C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78EF868-C0A8-4AA1-9172-7AE899A76B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3A0FDBE-F345-40B4-A405-9F5472109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E00CF-2B1E-4E3A-ABEE-DC9C9E919EE2}"/>
              </a:ext>
            </a:extLst>
          </p:cNvPr>
          <p:cNvSpPr>
            <a:spLocks noGrp="1"/>
          </p:cNvSpPr>
          <p:nvPr>
            <p:ph type="dt" sz="half" idx="10"/>
          </p:nvPr>
        </p:nvSpPr>
        <p:spPr/>
        <p:txBody>
          <a:bodyPr/>
          <a:lstStyle/>
          <a:p>
            <a:fld id="{8370A7D1-F683-4DDA-AEC0-0E078F3BA674}" type="datetimeFigureOut">
              <a:rPr lang="en-IN" smtClean="0"/>
              <a:t>30-05-2023</a:t>
            </a:fld>
            <a:endParaRPr lang="en-IN"/>
          </a:p>
        </p:txBody>
      </p:sp>
      <p:sp>
        <p:nvSpPr>
          <p:cNvPr id="6" name="Footer Placeholder 5">
            <a:extLst>
              <a:ext uri="{FF2B5EF4-FFF2-40B4-BE49-F238E27FC236}">
                <a16:creationId xmlns:a16="http://schemas.microsoft.com/office/drawing/2014/main" id="{F785F506-4D39-43D0-8951-F0AA8D2227D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9208CA-05D8-4A6D-BEF8-B43668060175}"/>
              </a:ext>
            </a:extLst>
          </p:cNvPr>
          <p:cNvSpPr>
            <a:spLocks noGrp="1"/>
          </p:cNvSpPr>
          <p:nvPr>
            <p:ph type="sldNum" sz="quarter" idx="12"/>
          </p:nvPr>
        </p:nvSpPr>
        <p:spPr/>
        <p:txBody>
          <a:bodyPr/>
          <a:lstStyle/>
          <a:p>
            <a:fld id="{B1E0143D-5C32-4C74-A17C-CE03D41CED7C}" type="slidenum">
              <a:rPr lang="en-IN" smtClean="0"/>
              <a:t>‹#›</a:t>
            </a:fld>
            <a:endParaRPr lang="en-IN"/>
          </a:p>
        </p:txBody>
      </p:sp>
    </p:spTree>
    <p:extLst>
      <p:ext uri="{BB962C8B-B14F-4D97-AF65-F5344CB8AC3E}">
        <p14:creationId xmlns:p14="http://schemas.microsoft.com/office/powerpoint/2010/main" val="1525393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1663E-FB59-4537-B137-99BB0813A5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818505A-49A6-4C7A-9F71-D939032406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AF553D6-E2ED-436C-823C-70ECF84302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7E8754-3548-4B99-8B09-96BC4DE65E6F}"/>
              </a:ext>
            </a:extLst>
          </p:cNvPr>
          <p:cNvSpPr>
            <a:spLocks noGrp="1"/>
          </p:cNvSpPr>
          <p:nvPr>
            <p:ph type="dt" sz="half" idx="10"/>
          </p:nvPr>
        </p:nvSpPr>
        <p:spPr/>
        <p:txBody>
          <a:bodyPr/>
          <a:lstStyle/>
          <a:p>
            <a:fld id="{8370A7D1-F683-4DDA-AEC0-0E078F3BA674}" type="datetimeFigureOut">
              <a:rPr lang="en-IN" smtClean="0"/>
              <a:t>30-05-2023</a:t>
            </a:fld>
            <a:endParaRPr lang="en-IN"/>
          </a:p>
        </p:txBody>
      </p:sp>
      <p:sp>
        <p:nvSpPr>
          <p:cNvPr id="6" name="Footer Placeholder 5">
            <a:extLst>
              <a:ext uri="{FF2B5EF4-FFF2-40B4-BE49-F238E27FC236}">
                <a16:creationId xmlns:a16="http://schemas.microsoft.com/office/drawing/2014/main" id="{7538AB97-2E3F-460D-BE67-1FA54A79CF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175130-12FA-46DF-8025-07034F1EDECE}"/>
              </a:ext>
            </a:extLst>
          </p:cNvPr>
          <p:cNvSpPr>
            <a:spLocks noGrp="1"/>
          </p:cNvSpPr>
          <p:nvPr>
            <p:ph type="sldNum" sz="quarter" idx="12"/>
          </p:nvPr>
        </p:nvSpPr>
        <p:spPr/>
        <p:txBody>
          <a:bodyPr/>
          <a:lstStyle/>
          <a:p>
            <a:fld id="{B1E0143D-5C32-4C74-A17C-CE03D41CED7C}" type="slidenum">
              <a:rPr lang="en-IN" smtClean="0"/>
              <a:t>‹#›</a:t>
            </a:fld>
            <a:endParaRPr lang="en-IN"/>
          </a:p>
        </p:txBody>
      </p:sp>
    </p:spTree>
    <p:extLst>
      <p:ext uri="{BB962C8B-B14F-4D97-AF65-F5344CB8AC3E}">
        <p14:creationId xmlns:p14="http://schemas.microsoft.com/office/powerpoint/2010/main" val="2629223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E13797-FEDB-4E19-9E81-2D64A56CFF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05440F-001B-4223-8E61-D4A28BA061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3F244C-23B9-428D-AE52-F253D90CB3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70A7D1-F683-4DDA-AEC0-0E078F3BA674}" type="datetimeFigureOut">
              <a:rPr lang="en-IN" smtClean="0"/>
              <a:t>30-05-2023</a:t>
            </a:fld>
            <a:endParaRPr lang="en-IN"/>
          </a:p>
        </p:txBody>
      </p:sp>
      <p:sp>
        <p:nvSpPr>
          <p:cNvPr id="5" name="Footer Placeholder 4">
            <a:extLst>
              <a:ext uri="{FF2B5EF4-FFF2-40B4-BE49-F238E27FC236}">
                <a16:creationId xmlns:a16="http://schemas.microsoft.com/office/drawing/2014/main" id="{4750968C-8C7E-474C-832C-27DF9AE647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7E7B80E-5A76-4A1C-A246-62FE1A097F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0143D-5C32-4C74-A17C-CE03D41CED7C}" type="slidenum">
              <a:rPr lang="en-IN" smtClean="0"/>
              <a:t>‹#›</a:t>
            </a:fld>
            <a:endParaRPr lang="en-IN"/>
          </a:p>
        </p:txBody>
      </p:sp>
    </p:spTree>
    <p:extLst>
      <p:ext uri="{BB962C8B-B14F-4D97-AF65-F5344CB8AC3E}">
        <p14:creationId xmlns:p14="http://schemas.microsoft.com/office/powerpoint/2010/main" val="2380403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1504" y="0"/>
            <a:ext cx="12191980" cy="6856718"/>
          </a:xfrm>
          <a:prstGeom prst="rect">
            <a:avLst/>
          </a:prstGeom>
        </p:spPr>
      </p:pic>
      <p:sp>
        <p:nvSpPr>
          <p:cNvPr id="3" name="TextBox 2">
            <a:extLst>
              <a:ext uri="{FF2B5EF4-FFF2-40B4-BE49-F238E27FC236}">
                <a16:creationId xmlns:a16="http://schemas.microsoft.com/office/drawing/2014/main" id="{8AD82351-55DF-526F-EABD-E022B2926515}"/>
              </a:ext>
            </a:extLst>
          </p:cNvPr>
          <p:cNvSpPr txBox="1"/>
          <p:nvPr/>
        </p:nvSpPr>
        <p:spPr>
          <a:xfrm>
            <a:off x="997240" y="418025"/>
            <a:ext cx="9658350" cy="4524315"/>
          </a:xfrm>
          <a:prstGeom prst="rect">
            <a:avLst/>
          </a:prstGeom>
          <a:noFill/>
        </p:spPr>
        <p:txBody>
          <a:bodyPr wrap="square" rtlCol="0">
            <a:spAutoFit/>
          </a:bodyPr>
          <a:lstStyle/>
          <a:p>
            <a:pPr algn="ctr" defTabSz="914354" eaLnBrk="0" fontAlgn="base" hangingPunct="0">
              <a:spcBef>
                <a:spcPct val="0"/>
              </a:spcBef>
              <a:spcAft>
                <a:spcPct val="0"/>
              </a:spcAft>
            </a:pPr>
            <a:r>
              <a:rPr lang="en-US" altLang="en-US" sz="1800" b="1" dirty="0">
                <a:latin typeface="Times New Roman" panose="02020603050405020304" pitchFamily="18" charset="0"/>
                <a:cs typeface="Times New Roman" panose="02020603050405020304" pitchFamily="18" charset="0"/>
              </a:rPr>
              <a:t>“FABRICATION AND ANALYSIS OF REINFORCED COMPOSITES”</a:t>
            </a:r>
            <a:endParaRPr lang="en-US" altLang="en-US" sz="1800" dirty="0">
              <a:latin typeface="Times New Roman" panose="02020603050405020304" pitchFamily="18" charset="0"/>
              <a:cs typeface="Times New Roman" panose="02020603050405020304" pitchFamily="18" charset="0"/>
            </a:endParaRPr>
          </a:p>
          <a:p>
            <a:pPr algn="ctr" defTabSz="914354" eaLnBrk="0" fontAlgn="base" hangingPunct="0">
              <a:spcBef>
                <a:spcPct val="0"/>
              </a:spcBef>
              <a:spcAft>
                <a:spcPct val="0"/>
              </a:spcAft>
            </a:pPr>
            <a:r>
              <a:rPr lang="en-US" altLang="en-US" sz="1800" b="1" i="1" dirty="0">
                <a:latin typeface="Times New Roman" panose="02020603050405020304" pitchFamily="18" charset="0"/>
                <a:cs typeface="Times New Roman" panose="02020603050405020304" pitchFamily="18" charset="0"/>
              </a:rPr>
              <a:t>Submitted</a:t>
            </a:r>
            <a:endParaRPr lang="en-US" altLang="en-US" sz="1800" dirty="0">
              <a:latin typeface="Times New Roman" panose="02020603050405020304" pitchFamily="18" charset="0"/>
              <a:cs typeface="Times New Roman" panose="02020603050405020304" pitchFamily="18" charset="0"/>
            </a:endParaRPr>
          </a:p>
          <a:p>
            <a:pPr algn="ctr" defTabSz="914354" eaLnBrk="0" fontAlgn="base" hangingPunct="0">
              <a:spcBef>
                <a:spcPct val="0"/>
              </a:spcBef>
              <a:spcAft>
                <a:spcPct val="0"/>
              </a:spcAft>
            </a:pPr>
            <a:r>
              <a:rPr lang="en-US" altLang="en-US" sz="1800" b="1" i="1" dirty="0">
                <a:latin typeface="Times New Roman" panose="02020603050405020304" pitchFamily="18" charset="0"/>
                <a:cs typeface="Times New Roman" panose="02020603050405020304" pitchFamily="18" charset="0"/>
              </a:rPr>
              <a:t>in Partial Fulfilment of the Requirements for the degree</a:t>
            </a:r>
            <a:endParaRPr lang="en-US" altLang="en-US" sz="1800" dirty="0">
              <a:latin typeface="Times New Roman" panose="02020603050405020304" pitchFamily="18" charset="0"/>
              <a:cs typeface="Times New Roman" panose="02020603050405020304" pitchFamily="18" charset="0"/>
            </a:endParaRPr>
          </a:p>
          <a:p>
            <a:pPr algn="ctr" defTabSz="914354" eaLnBrk="0" fontAlgn="base" hangingPunct="0">
              <a:spcBef>
                <a:spcPct val="0"/>
              </a:spcBef>
              <a:spcAft>
                <a:spcPct val="0"/>
              </a:spcAft>
            </a:pPr>
            <a:r>
              <a:rPr lang="en-US" altLang="en-US" sz="1800" b="1" dirty="0">
                <a:latin typeface="Times New Roman" panose="02020603050405020304" pitchFamily="18" charset="0"/>
                <a:cs typeface="Times New Roman" panose="02020603050405020304" pitchFamily="18" charset="0"/>
              </a:rPr>
              <a:t>of</a:t>
            </a:r>
          </a:p>
          <a:p>
            <a:pPr algn="ctr" defTabSz="914354" eaLnBrk="0" fontAlgn="base" hangingPunct="0">
              <a:spcBef>
                <a:spcPct val="0"/>
              </a:spcBef>
              <a:spcAft>
                <a:spcPct val="0"/>
              </a:spcAft>
            </a:pPr>
            <a:r>
              <a:rPr lang="en-US" altLang="en-US" sz="1800" b="1" dirty="0">
                <a:latin typeface="Times New Roman" panose="02020603050405020304" pitchFamily="18" charset="0"/>
                <a:cs typeface="Times New Roman" panose="02020603050405020304" pitchFamily="18" charset="0"/>
              </a:rPr>
              <a:t>BACHELOR OF TECHNOLOGY</a:t>
            </a:r>
          </a:p>
          <a:p>
            <a:pPr algn="ctr" defTabSz="914354" eaLnBrk="0" fontAlgn="base" hangingPunct="0">
              <a:spcBef>
                <a:spcPct val="0"/>
              </a:spcBef>
              <a:spcAft>
                <a:spcPct val="0"/>
              </a:spcAft>
            </a:pPr>
            <a:r>
              <a:rPr lang="en-US" altLang="en-US" sz="1800" dirty="0">
                <a:latin typeface="Times New Roman" panose="02020603050405020304" pitchFamily="18" charset="0"/>
                <a:cs typeface="Times New Roman" panose="02020603050405020304" pitchFamily="18" charset="0"/>
              </a:rPr>
              <a:t>in</a:t>
            </a:r>
          </a:p>
          <a:p>
            <a:pPr algn="ctr" defTabSz="914354" eaLnBrk="0" fontAlgn="base" hangingPunct="0">
              <a:spcBef>
                <a:spcPct val="0"/>
              </a:spcBef>
              <a:spcAft>
                <a:spcPct val="0"/>
              </a:spcAft>
            </a:pPr>
            <a:r>
              <a:rPr lang="en-US" altLang="en-US" sz="1800" dirty="0">
                <a:latin typeface="Times New Roman" panose="02020603050405020304" pitchFamily="18" charset="0"/>
                <a:cs typeface="Times New Roman" panose="02020603050405020304" pitchFamily="18" charset="0"/>
              </a:rPr>
              <a:t>Mechanical Engineering</a:t>
            </a:r>
          </a:p>
          <a:p>
            <a:pPr algn="ctr" defTabSz="914354" eaLnBrk="0" fontAlgn="base" hangingPunct="0">
              <a:spcBef>
                <a:spcPct val="0"/>
              </a:spcBef>
              <a:spcAft>
                <a:spcPct val="0"/>
              </a:spcAft>
            </a:pPr>
            <a:r>
              <a:rPr lang="en-US" altLang="en-US" sz="1800" dirty="0">
                <a:latin typeface="Times New Roman" panose="02020603050405020304" pitchFamily="18" charset="0"/>
                <a:cs typeface="Times New Roman" panose="02020603050405020304" pitchFamily="18" charset="0"/>
              </a:rPr>
              <a:t>Submitted by</a:t>
            </a:r>
          </a:p>
          <a:p>
            <a:pPr algn="ctr" defTabSz="914354" eaLnBrk="0" fontAlgn="base" hangingPunct="0">
              <a:spcBef>
                <a:spcPct val="0"/>
              </a:spcBef>
              <a:spcAft>
                <a:spcPct val="0"/>
              </a:spcAft>
            </a:pPr>
            <a:r>
              <a:rPr lang="en-US" altLang="en-US" sz="1800" b="1" dirty="0">
                <a:latin typeface="Times New Roman" panose="02020603050405020304" pitchFamily="18" charset="0"/>
                <a:cs typeface="Times New Roman" panose="02020603050405020304" pitchFamily="18" charset="0"/>
              </a:rPr>
              <a:t>ABU TALHA                              (1900540400004)</a:t>
            </a:r>
            <a:endParaRPr lang="en-US" altLang="en-US" sz="1800" dirty="0">
              <a:latin typeface="Times New Roman" panose="02020603050405020304" pitchFamily="18" charset="0"/>
              <a:cs typeface="Times New Roman" panose="02020603050405020304" pitchFamily="18" charset="0"/>
            </a:endParaRPr>
          </a:p>
          <a:p>
            <a:pPr algn="ctr" defTabSz="914354" eaLnBrk="0" fontAlgn="base" hangingPunct="0">
              <a:spcBef>
                <a:spcPct val="0"/>
              </a:spcBef>
              <a:spcAft>
                <a:spcPct val="0"/>
              </a:spcAft>
            </a:pPr>
            <a:r>
              <a:rPr lang="en-US" altLang="en-US" sz="1800" b="1" dirty="0">
                <a:latin typeface="Times New Roman" panose="02020603050405020304" pitchFamily="18" charset="0"/>
                <a:cs typeface="Times New Roman" panose="02020603050405020304" pitchFamily="18" charset="0"/>
              </a:rPr>
              <a:t>HABIB ULLAH BALTI     </a:t>
            </a:r>
            <a:r>
              <a:rPr lang="en-US" altLang="en-US" sz="1800" dirty="0">
                <a:latin typeface="Times New Roman" panose="02020603050405020304" pitchFamily="18" charset="0"/>
                <a:cs typeface="Times New Roman" panose="02020603050405020304" pitchFamily="18" charset="0"/>
              </a:rPr>
              <a:t>       </a:t>
            </a:r>
            <a:r>
              <a:rPr lang="en-US" altLang="en-US" sz="1800" b="1" dirty="0">
                <a:latin typeface="Times New Roman" panose="02020603050405020304" pitchFamily="18" charset="0"/>
                <a:cs typeface="Times New Roman" panose="02020603050405020304" pitchFamily="18" charset="0"/>
              </a:rPr>
              <a:t>(1900540400022)</a:t>
            </a:r>
            <a:endParaRPr lang="en-US" altLang="en-US" sz="1800" dirty="0">
              <a:latin typeface="Times New Roman" panose="02020603050405020304" pitchFamily="18" charset="0"/>
              <a:cs typeface="Times New Roman" panose="02020603050405020304" pitchFamily="18" charset="0"/>
            </a:endParaRPr>
          </a:p>
          <a:p>
            <a:pPr algn="ctr" defTabSz="914354" eaLnBrk="0" fontAlgn="base" hangingPunct="0">
              <a:spcBef>
                <a:spcPct val="0"/>
              </a:spcBef>
              <a:spcAft>
                <a:spcPct val="0"/>
              </a:spcAft>
            </a:pPr>
            <a:r>
              <a:rPr lang="en-US" altLang="en-US" sz="1800" b="1" dirty="0">
                <a:latin typeface="Times New Roman" panose="02020603050405020304" pitchFamily="18" charset="0"/>
                <a:cs typeface="Times New Roman" panose="02020603050405020304" pitchFamily="18" charset="0"/>
              </a:rPr>
              <a:t>NITESH SINGH                        (1900540400029)</a:t>
            </a:r>
            <a:endParaRPr lang="en-US" altLang="en-US" sz="1800" dirty="0">
              <a:latin typeface="Times New Roman" panose="02020603050405020304" pitchFamily="18" charset="0"/>
              <a:cs typeface="Times New Roman" panose="02020603050405020304" pitchFamily="18" charset="0"/>
            </a:endParaRPr>
          </a:p>
          <a:p>
            <a:pPr algn="ctr" defTabSz="914354" eaLnBrk="0" fontAlgn="base" hangingPunct="0">
              <a:spcBef>
                <a:spcPct val="0"/>
              </a:spcBef>
              <a:spcAft>
                <a:spcPct val="0"/>
              </a:spcAft>
            </a:pPr>
            <a:r>
              <a:rPr lang="en-US" altLang="en-US" sz="1800" b="1" dirty="0">
                <a:latin typeface="Times New Roman" panose="02020603050405020304" pitchFamily="18" charset="0"/>
                <a:cs typeface="Times New Roman" panose="02020603050405020304" pitchFamily="18" charset="0"/>
              </a:rPr>
              <a:t>SANDEEP KASHYAP               (1900540400036)</a:t>
            </a:r>
          </a:p>
          <a:p>
            <a:pPr algn="ctr" defTabSz="914354" eaLnBrk="0" fontAlgn="base" hangingPunct="0">
              <a:spcBef>
                <a:spcPct val="0"/>
              </a:spcBef>
              <a:spcAft>
                <a:spcPct val="0"/>
              </a:spcAft>
            </a:pPr>
            <a:endParaRPr lang="en-US" altLang="en-US" sz="1800" b="1" dirty="0">
              <a:latin typeface="Times New Roman" panose="02020603050405020304" pitchFamily="18" charset="0"/>
              <a:cs typeface="Times New Roman" panose="02020603050405020304" pitchFamily="18" charset="0"/>
            </a:endParaRPr>
          </a:p>
          <a:p>
            <a:pPr algn="ctr" defTabSz="914354" eaLnBrk="0" fontAlgn="base" hangingPunct="0">
              <a:spcBef>
                <a:spcPct val="0"/>
              </a:spcBef>
              <a:spcAft>
                <a:spcPct val="0"/>
              </a:spcAft>
            </a:pPr>
            <a:r>
              <a:rPr lang="en-US" altLang="en-US" sz="1800" b="1" dirty="0">
                <a:latin typeface="Times New Roman" panose="02020603050405020304" pitchFamily="18" charset="0"/>
                <a:cs typeface="Times New Roman" panose="02020603050405020304" pitchFamily="18" charset="0"/>
              </a:rPr>
              <a:t>Under the Guidance of </a:t>
            </a:r>
          </a:p>
          <a:p>
            <a:pPr algn="ctr" defTabSz="914354" eaLnBrk="0" fontAlgn="base" hangingPunct="0">
              <a:spcBef>
                <a:spcPct val="0"/>
              </a:spcBef>
              <a:spcAft>
                <a:spcPct val="0"/>
              </a:spcAft>
            </a:pPr>
            <a:r>
              <a:rPr lang="en-US" altLang="en-US" sz="1800" b="1" dirty="0">
                <a:latin typeface="Times New Roman" panose="02020603050405020304" pitchFamily="18" charset="0"/>
                <a:cs typeface="Times New Roman" panose="02020603050405020304" pitchFamily="18" charset="0"/>
              </a:rPr>
              <a:t>Dr. Ankit Asthana</a:t>
            </a:r>
          </a:p>
          <a:p>
            <a:pPr algn="ctr" defTabSz="914354" eaLnBrk="0" fontAlgn="base" hangingPunct="0">
              <a:spcBef>
                <a:spcPct val="0"/>
              </a:spcBef>
              <a:spcAft>
                <a:spcPct val="0"/>
              </a:spcAft>
            </a:pPr>
            <a:r>
              <a:rPr lang="en-US" altLang="en-US" sz="1800" dirty="0">
                <a:latin typeface="Times New Roman" panose="02020603050405020304" pitchFamily="18" charset="0"/>
                <a:cs typeface="Times New Roman" panose="02020603050405020304" pitchFamily="18" charset="0"/>
              </a:rPr>
              <a:t>(Asst. Prof. Dept of Mech. Engg.)</a:t>
            </a:r>
            <a:endParaRPr lang="en-IN" dirty="0">
              <a:latin typeface="Times New Roman" panose="02020603050405020304" pitchFamily="18" charset="0"/>
              <a:cs typeface="Times New Roman" panose="02020603050405020304" pitchFamily="18" charset="0"/>
            </a:endParaRPr>
          </a:p>
        </p:txBody>
      </p:sp>
      <p:pic>
        <p:nvPicPr>
          <p:cNvPr id="6" name="Picture 6">
            <a:extLst>
              <a:ext uri="{FF2B5EF4-FFF2-40B4-BE49-F238E27FC236}">
                <a16:creationId xmlns:a16="http://schemas.microsoft.com/office/drawing/2014/main" id="{4532ED30-6383-E20B-B65C-BD3DCC8AE5CD}"/>
              </a:ext>
            </a:extLst>
          </p:cNvPr>
          <p:cNvPicPr>
            <a:picLocks noChangeAspect="1" noChangeArrowheads="1"/>
          </p:cNvPicPr>
          <p:nvPr/>
        </p:nvPicPr>
        <p:blipFill>
          <a:blip r:embed="rId3"/>
          <a:srcRect/>
          <a:stretch>
            <a:fillRect/>
          </a:stretch>
        </p:blipFill>
        <p:spPr bwMode="auto">
          <a:xfrm>
            <a:off x="638685" y="5360365"/>
            <a:ext cx="9013706" cy="1388113"/>
          </a:xfrm>
          <a:prstGeom prst="rect">
            <a:avLst/>
          </a:prstGeom>
          <a:noFill/>
        </p:spPr>
      </p:pic>
      <p:pic>
        <p:nvPicPr>
          <p:cNvPr id="8" name="Picture 5">
            <a:extLst>
              <a:ext uri="{FF2B5EF4-FFF2-40B4-BE49-F238E27FC236}">
                <a16:creationId xmlns:a16="http://schemas.microsoft.com/office/drawing/2014/main" id="{E5AAF48F-2A95-CD6B-D9DF-AB485311B7A4}"/>
              </a:ext>
            </a:extLst>
          </p:cNvPr>
          <p:cNvPicPr>
            <a:picLocks noChangeAspect="1" noChangeArrowheads="1"/>
          </p:cNvPicPr>
          <p:nvPr/>
        </p:nvPicPr>
        <p:blipFill>
          <a:blip r:embed="rId4"/>
          <a:srcRect/>
          <a:stretch>
            <a:fillRect/>
          </a:stretch>
        </p:blipFill>
        <p:spPr bwMode="auto">
          <a:xfrm>
            <a:off x="9653905" y="5360365"/>
            <a:ext cx="1818640" cy="1388113"/>
          </a:xfrm>
          <a:prstGeom prst="rect">
            <a:avLst/>
          </a:prstGeom>
          <a:noFill/>
        </p:spPr>
      </p:pic>
    </p:spTree>
    <p:extLst>
      <p:ext uri="{BB962C8B-B14F-4D97-AF65-F5344CB8AC3E}">
        <p14:creationId xmlns:p14="http://schemas.microsoft.com/office/powerpoint/2010/main" val="3469088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20" y="-319950"/>
            <a:ext cx="12191980" cy="6856718"/>
          </a:xfrm>
          <a:prstGeom prst="rect">
            <a:avLst/>
          </a:prstGeom>
        </p:spPr>
      </p:pic>
      <p:sp>
        <p:nvSpPr>
          <p:cNvPr id="2" name="TextBox 1">
            <a:extLst>
              <a:ext uri="{FF2B5EF4-FFF2-40B4-BE49-F238E27FC236}">
                <a16:creationId xmlns:a16="http://schemas.microsoft.com/office/drawing/2014/main" id="{2E61B406-FBF1-3F6F-9ACE-EDA69AF35562}"/>
              </a:ext>
            </a:extLst>
          </p:cNvPr>
          <p:cNvSpPr txBox="1"/>
          <p:nvPr/>
        </p:nvSpPr>
        <p:spPr>
          <a:xfrm>
            <a:off x="700732" y="876831"/>
            <a:ext cx="4127157" cy="369460"/>
          </a:xfrm>
          <a:prstGeom prst="rect">
            <a:avLst/>
          </a:prstGeom>
          <a:noFill/>
        </p:spPr>
        <p:txBody>
          <a:bodyPr wrap="square" rtlCol="0">
            <a:spAutoFit/>
          </a:bodyPr>
          <a:lstStyle/>
          <a:p>
            <a:r>
              <a:rPr lang="en-US" sz="1801" b="1" dirty="0">
                <a:latin typeface="Times New Roman" panose="02020603050405020304" pitchFamily="18" charset="0"/>
                <a:cs typeface="Times New Roman" panose="02020603050405020304" pitchFamily="18" charset="0"/>
              </a:rPr>
              <a:t>2. COIR COMPOSITE</a:t>
            </a:r>
            <a:endParaRPr lang="en-IN" sz="1801"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814646F-4087-3B43-8F21-6734276052AE}"/>
              </a:ext>
            </a:extLst>
          </p:cNvPr>
          <p:cNvSpPr txBox="1"/>
          <p:nvPr/>
        </p:nvSpPr>
        <p:spPr>
          <a:xfrm>
            <a:off x="125883" y="1566241"/>
            <a:ext cx="6322541" cy="2723823"/>
          </a:xfrm>
          <a:prstGeom prst="rect">
            <a:avLst/>
          </a:prstGeom>
          <a:noFill/>
        </p:spPr>
        <p:txBody>
          <a:bodyPr wrap="square" rtlCol="0">
            <a:spAutoFit/>
          </a:bodyPr>
          <a:lstStyle/>
          <a:p>
            <a:pPr marL="742926" indent="-285750" algn="just">
              <a:lnSpc>
                <a:spcPct val="150000"/>
              </a:lnSpc>
              <a:buFont typeface="Wingdings" panose="05000000000000000000" pitchFamily="2" charset="2"/>
              <a:buChar char="Ø"/>
            </a:pPr>
            <a:r>
              <a:rPr lang="en-US" sz="1800" dirty="0">
                <a:latin typeface="Times New Roman" panose="02020603050405020304" pitchFamily="18" charset="0"/>
                <a:ea typeface="Calibri" panose="020F0502020204030204" pitchFamily="34" charset="0"/>
                <a:cs typeface="Times New Roman" panose="02020603050405020304" pitchFamily="18" charset="0"/>
              </a:rPr>
              <a:t>This is a coir composite in which we used coir (coconut husk) as the reinforcement material.in this composite 30% of coir and rest is epoxy resin. The dimension of this composite plate is 150mm*150mm.</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0000"/>
              </a:lnSpc>
            </a:pPr>
            <a:endParaRPr lang="en-IN" sz="1800" dirty="0">
              <a:latin typeface="Times New Roman" panose="02020603050405020304" pitchFamily="18" charset="0"/>
              <a:cs typeface="Times New Roman" panose="02020603050405020304" pitchFamily="18" charset="0"/>
            </a:endParaRPr>
          </a:p>
          <a:p>
            <a:pPr marL="742926" indent="-285750" algn="just">
              <a:lnSpc>
                <a:spcPct val="150000"/>
              </a:lnSpc>
              <a:buFont typeface="Wingdings" panose="05000000000000000000" pitchFamily="2" charset="2"/>
              <a:buChar char="Ø"/>
            </a:pP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endParaRPr lang="en-IN" dirty="0">
              <a:solidFill>
                <a:schemeClr val="bg1"/>
              </a:solidFill>
            </a:endParaRPr>
          </a:p>
        </p:txBody>
      </p:sp>
      <p:pic>
        <p:nvPicPr>
          <p:cNvPr id="4" name="Picture 4">
            <a:extLst>
              <a:ext uri="{FF2B5EF4-FFF2-40B4-BE49-F238E27FC236}">
                <a16:creationId xmlns:a16="http://schemas.microsoft.com/office/drawing/2014/main" id="{2F31C6C1-0BCB-C189-86BD-E2A722BDEE02}"/>
              </a:ext>
            </a:extLst>
          </p:cNvPr>
          <p:cNvPicPr>
            <a:picLocks noChangeAspect="1"/>
          </p:cNvPicPr>
          <p:nvPr/>
        </p:nvPicPr>
        <p:blipFill rotWithShape="1">
          <a:blip r:embed="rId3"/>
          <a:srcRect t="11857" b="11030"/>
          <a:stretch/>
        </p:blipFill>
        <p:spPr>
          <a:xfrm>
            <a:off x="7828269" y="1418272"/>
            <a:ext cx="3805881" cy="3525625"/>
          </a:xfrm>
          <a:prstGeom prst="rect">
            <a:avLst/>
          </a:prstGeom>
        </p:spPr>
      </p:pic>
      <p:sp>
        <p:nvSpPr>
          <p:cNvPr id="6" name="TextBox 5">
            <a:extLst>
              <a:ext uri="{FF2B5EF4-FFF2-40B4-BE49-F238E27FC236}">
                <a16:creationId xmlns:a16="http://schemas.microsoft.com/office/drawing/2014/main" id="{7F1F9583-704F-6B35-390A-DEE52B47BEBA}"/>
              </a:ext>
            </a:extLst>
          </p:cNvPr>
          <p:cNvSpPr txBox="1"/>
          <p:nvPr/>
        </p:nvSpPr>
        <p:spPr>
          <a:xfrm>
            <a:off x="8558917" y="5109301"/>
            <a:ext cx="2023311"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Fig.7 Coir Composite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7669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20" y="-398768"/>
            <a:ext cx="12191980" cy="6856718"/>
          </a:xfrm>
          <a:prstGeom prst="rect">
            <a:avLst/>
          </a:prstGeom>
        </p:spPr>
      </p:pic>
      <p:sp>
        <p:nvSpPr>
          <p:cNvPr id="2" name="TextBox 1">
            <a:extLst>
              <a:ext uri="{FF2B5EF4-FFF2-40B4-BE49-F238E27FC236}">
                <a16:creationId xmlns:a16="http://schemas.microsoft.com/office/drawing/2014/main" id="{BD4B4848-BBBE-7AB1-6E2A-A4AB3B594E21}"/>
              </a:ext>
            </a:extLst>
          </p:cNvPr>
          <p:cNvSpPr txBox="1"/>
          <p:nvPr/>
        </p:nvSpPr>
        <p:spPr>
          <a:xfrm>
            <a:off x="721665" y="1135807"/>
            <a:ext cx="5712644" cy="369460"/>
          </a:xfrm>
          <a:prstGeom prst="rect">
            <a:avLst/>
          </a:prstGeom>
          <a:noFill/>
        </p:spPr>
        <p:txBody>
          <a:bodyPr wrap="square" rtlCol="0">
            <a:spAutoFit/>
          </a:bodyPr>
          <a:lstStyle/>
          <a:p>
            <a:r>
              <a:rPr lang="en-US" sz="1801" b="1" dirty="0">
                <a:latin typeface="Times New Roman" panose="02020603050405020304" pitchFamily="18" charset="0"/>
                <a:cs typeface="Times New Roman" panose="02020603050405020304" pitchFamily="18" charset="0"/>
              </a:rPr>
              <a:t>3. PORTLAND POZZOLANA COMPOSITE</a:t>
            </a:r>
            <a:endParaRPr lang="en-IN" sz="1801"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C62332A-CC5A-7A5D-2D13-59E82215C3A3}"/>
              </a:ext>
            </a:extLst>
          </p:cNvPr>
          <p:cNvSpPr txBox="1"/>
          <p:nvPr/>
        </p:nvSpPr>
        <p:spPr>
          <a:xfrm>
            <a:off x="0" y="1745324"/>
            <a:ext cx="5976596" cy="2125390"/>
          </a:xfrm>
          <a:prstGeom prst="rect">
            <a:avLst/>
          </a:prstGeom>
          <a:noFill/>
        </p:spPr>
        <p:txBody>
          <a:bodyPr wrap="square" rtlCol="0">
            <a:spAutoFit/>
          </a:bodyPr>
          <a:lstStyle/>
          <a:p>
            <a:pPr marL="800076" indent="-342900" algn="just">
              <a:lnSpc>
                <a:spcPct val="150000"/>
              </a:lnSpc>
              <a:buFont typeface="Wingdings" panose="05000000000000000000" pitchFamily="2" charset="2"/>
              <a:buChar char="Ø"/>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This is a composite in which we have used Portland pozzolana (black cement) as the reinforcement. In this composite there is 30% of Portland pozzolana and rest is epoxy resin. The</a:t>
            </a:r>
            <a:r>
              <a:rPr lang="en-IN"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dimensions of this composite is 150mm*150mm</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0246859-B8E7-6ADF-7617-79DFC5398327}"/>
              </a:ext>
            </a:extLst>
          </p:cNvPr>
          <p:cNvPicPr>
            <a:picLocks noChangeAspect="1"/>
          </p:cNvPicPr>
          <p:nvPr/>
        </p:nvPicPr>
        <p:blipFill rotWithShape="1">
          <a:blip r:embed="rId3"/>
          <a:srcRect t="4647" b="15112"/>
          <a:stretch/>
        </p:blipFill>
        <p:spPr>
          <a:xfrm>
            <a:off x="7403243" y="1505267"/>
            <a:ext cx="4102443" cy="3827284"/>
          </a:xfrm>
          <a:prstGeom prst="rect">
            <a:avLst/>
          </a:prstGeom>
        </p:spPr>
      </p:pic>
      <p:sp>
        <p:nvSpPr>
          <p:cNvPr id="6" name="TextBox 5">
            <a:extLst>
              <a:ext uri="{FF2B5EF4-FFF2-40B4-BE49-F238E27FC236}">
                <a16:creationId xmlns:a16="http://schemas.microsoft.com/office/drawing/2014/main" id="{2E083FE1-4F99-ADFA-D2D3-AE88CD8B2587}"/>
              </a:ext>
            </a:extLst>
          </p:cNvPr>
          <p:cNvSpPr txBox="1"/>
          <p:nvPr/>
        </p:nvSpPr>
        <p:spPr>
          <a:xfrm>
            <a:off x="7810469" y="5458746"/>
            <a:ext cx="3923817"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Fig.8 Portland Pozzolana Composite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2964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20" y="-84419"/>
            <a:ext cx="12191980" cy="6856718"/>
          </a:xfrm>
          <a:prstGeom prst="rect">
            <a:avLst/>
          </a:prstGeom>
        </p:spPr>
      </p:pic>
      <p:sp>
        <p:nvSpPr>
          <p:cNvPr id="6" name="TextBox 5">
            <a:extLst>
              <a:ext uri="{FF2B5EF4-FFF2-40B4-BE49-F238E27FC236}">
                <a16:creationId xmlns:a16="http://schemas.microsoft.com/office/drawing/2014/main" id="{5D312CCA-16EA-6BFF-D0C4-DC6D126EEFA6}"/>
              </a:ext>
            </a:extLst>
          </p:cNvPr>
          <p:cNvSpPr txBox="1"/>
          <p:nvPr/>
        </p:nvSpPr>
        <p:spPr>
          <a:xfrm>
            <a:off x="838200" y="1213574"/>
            <a:ext cx="6172200" cy="2397066"/>
          </a:xfrm>
          <a:prstGeom prst="rect">
            <a:avLst/>
          </a:prstGeom>
          <a:noFill/>
        </p:spPr>
        <p:txBody>
          <a:bodyPr wrap="square">
            <a:spAutoFit/>
          </a:bodyPr>
          <a:lstStyle/>
          <a:p>
            <a:pPr algn="just"/>
            <a:endParaRPr lang="en-US" dirty="0">
              <a:latin typeface="Times New Roman" panose="02020603050405020304" pitchFamily="18" charset="0"/>
              <a:ea typeface="Tahoma" panose="020B0604030504040204" pitchFamily="34" charset="0"/>
              <a:cs typeface="Times New Roman" panose="02020603050405020304" pitchFamily="18" charset="0"/>
            </a:endParaRPr>
          </a:p>
          <a:p>
            <a:pPr algn="just">
              <a:lnSpc>
                <a:spcPct val="150000"/>
              </a:lnSpc>
            </a:pPr>
            <a:r>
              <a:rPr lang="en-US" b="1" i="0" dirty="0">
                <a:effectLst/>
                <a:latin typeface="Times New Roman" panose="02020603050405020304" pitchFamily="18" charset="0"/>
                <a:ea typeface="Tahoma" panose="020B0604030504040204" pitchFamily="34" charset="0"/>
                <a:cs typeface="Times New Roman" panose="02020603050405020304" pitchFamily="18" charset="0"/>
              </a:rPr>
              <a:t>Mechanical Testing</a:t>
            </a:r>
          </a:p>
          <a:p>
            <a:pPr algn="just">
              <a:lnSpc>
                <a:spcPct val="150000"/>
              </a:lnSpc>
            </a:pPr>
            <a:r>
              <a:rPr lang="en-US" i="0" dirty="0">
                <a:effectLst/>
                <a:latin typeface="Times New Roman" panose="02020603050405020304" pitchFamily="18" charset="0"/>
                <a:ea typeface="Tahoma" panose="020B0604030504040204" pitchFamily="34" charset="0"/>
                <a:cs typeface="Times New Roman" panose="02020603050405020304" pitchFamily="18" charset="0"/>
              </a:rPr>
              <a:t>Mechanical testing is performed to evaluate the performance of reinforced polymer composites.</a:t>
            </a:r>
          </a:p>
          <a:p>
            <a:pPr algn="just">
              <a:lnSpc>
                <a:spcPct val="150000"/>
              </a:lnSpc>
            </a:pPr>
            <a:r>
              <a:rPr lang="en-US" i="0" dirty="0">
                <a:effectLst/>
                <a:latin typeface="Times New Roman" panose="02020603050405020304" pitchFamily="18" charset="0"/>
                <a:ea typeface="Tahoma" panose="020B0604030504040204" pitchFamily="34" charset="0"/>
                <a:cs typeface="Times New Roman" panose="02020603050405020304" pitchFamily="18" charset="0"/>
              </a:rPr>
              <a:t>flexural testing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i="0" dirty="0">
                <a:effectLst/>
                <a:latin typeface="Times New Roman" panose="02020603050405020304" pitchFamily="18" charset="0"/>
                <a:ea typeface="Tahoma" panose="020B0604030504040204" pitchFamily="34" charset="0"/>
                <a:cs typeface="Times New Roman" panose="02020603050405020304" pitchFamily="18" charset="0"/>
              </a:rPr>
              <a:t>and impact testing are conducted to determine properties such as strength, stiffness, and toughness</a:t>
            </a:r>
          </a:p>
        </p:txBody>
      </p:sp>
      <p:sp>
        <p:nvSpPr>
          <p:cNvPr id="7" name="TextBox 6">
            <a:extLst>
              <a:ext uri="{FF2B5EF4-FFF2-40B4-BE49-F238E27FC236}">
                <a16:creationId xmlns:a16="http://schemas.microsoft.com/office/drawing/2014/main" id="{6E1E511F-8E9C-083B-D5A5-9046BA6DEA21}"/>
              </a:ext>
            </a:extLst>
          </p:cNvPr>
          <p:cNvSpPr txBox="1"/>
          <p:nvPr/>
        </p:nvSpPr>
        <p:spPr>
          <a:xfrm>
            <a:off x="4175538" y="485209"/>
            <a:ext cx="3840923" cy="461665"/>
          </a:xfrm>
          <a:prstGeom prst="rect">
            <a:avLst/>
          </a:prstGeom>
          <a:noFill/>
        </p:spPr>
        <p:txBody>
          <a:bodyPr wrap="none" rtlCol="0">
            <a:spAutoFit/>
          </a:bodyPr>
          <a:lstStyle/>
          <a:p>
            <a:pPr algn="ctr"/>
            <a:r>
              <a:rPr lang="en-US" sz="2400" b="1" i="0" dirty="0">
                <a:effectLst/>
                <a:latin typeface="Times New Roman" panose="02020603050405020304" pitchFamily="18" charset="0"/>
                <a:ea typeface="Tahoma" panose="020B0604030504040204" pitchFamily="34" charset="0"/>
                <a:cs typeface="Times New Roman" panose="02020603050405020304" pitchFamily="18" charset="0"/>
              </a:rPr>
              <a:t>ANALYSIS TECHNIQUES</a:t>
            </a:r>
            <a:endParaRPr lang="en-IN" sz="2400" dirty="0"/>
          </a:p>
        </p:txBody>
      </p:sp>
    </p:spTree>
    <p:extLst>
      <p:ext uri="{BB962C8B-B14F-4D97-AF65-F5344CB8AC3E}">
        <p14:creationId xmlns:p14="http://schemas.microsoft.com/office/powerpoint/2010/main" val="932061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1505" y="1282"/>
            <a:ext cx="33722315" cy="7836236"/>
          </a:xfrm>
          <a:prstGeom prst="rect">
            <a:avLst/>
          </a:prstGeom>
        </p:spPr>
      </p:pic>
      <p:sp>
        <p:nvSpPr>
          <p:cNvPr id="6" name="Text Placeholder 3">
            <a:extLst>
              <a:ext uri="{FF2B5EF4-FFF2-40B4-BE49-F238E27FC236}">
                <a16:creationId xmlns:a16="http://schemas.microsoft.com/office/drawing/2014/main" id="{31C341B5-7841-54E5-D0DA-5A8CE315E350}"/>
              </a:ext>
            </a:extLst>
          </p:cNvPr>
          <p:cNvSpPr txBox="1">
            <a:spLocks/>
          </p:cNvSpPr>
          <p:nvPr/>
        </p:nvSpPr>
        <p:spPr>
          <a:xfrm>
            <a:off x="581353" y="1331089"/>
            <a:ext cx="7418387" cy="48382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Font typeface="Wingdings" panose="05000000000000000000" pitchFamily="2" charset="2"/>
              <a:buChar char="Ø"/>
            </a:pPr>
            <a:r>
              <a:rPr lang="en-IN" sz="2000" dirty="0">
                <a:latin typeface="Times New Roman" panose="02020603050405020304" pitchFamily="18" charset="0"/>
                <a:ea typeface="Times New Roman" panose="02020603050405020304" pitchFamily="18" charset="0"/>
              </a:rPr>
              <a:t>The fracture toughness of an engineering material is a very significant property. Composite materials, when they fail, tend to fail in a disastrous way. Unlike metals they suddenly fail with little yielding before totally collapsing. So, it is very important to have a minimum impact force needed to induce a crack into the composite material. Impact test determines the amount of energy absorbed by a material during fracture. This absorbed energy is a measure of a given material's toughness and acts as a tool to study temperature-dependent brittle-ductile transition. It is to determine whether the material is brittle or ductile in nature. All the samples were cut according to the ASTM- D256.</a:t>
            </a:r>
            <a:endParaRPr lang="en-IN" sz="2000" dirty="0"/>
          </a:p>
        </p:txBody>
      </p:sp>
      <p:pic>
        <p:nvPicPr>
          <p:cNvPr id="7" name="Content Placeholder 4">
            <a:extLst>
              <a:ext uri="{FF2B5EF4-FFF2-40B4-BE49-F238E27FC236}">
                <a16:creationId xmlns:a16="http://schemas.microsoft.com/office/drawing/2014/main" id="{FF6F2C42-A151-F0B2-A5C5-800DA2DB87AC}"/>
              </a:ext>
            </a:extLst>
          </p:cNvPr>
          <p:cNvPicPr>
            <a:picLocks noChangeAspect="1"/>
          </p:cNvPicPr>
          <p:nvPr/>
        </p:nvPicPr>
        <p:blipFill>
          <a:blip r:embed="rId3"/>
          <a:stretch>
            <a:fillRect/>
          </a:stretch>
        </p:blipFill>
        <p:spPr>
          <a:xfrm>
            <a:off x="8666522" y="1682911"/>
            <a:ext cx="2857172" cy="3774914"/>
          </a:xfrm>
          <a:prstGeom prst="rect">
            <a:avLst/>
          </a:prstGeom>
        </p:spPr>
      </p:pic>
      <p:sp>
        <p:nvSpPr>
          <p:cNvPr id="12" name="TextBox 11">
            <a:extLst>
              <a:ext uri="{FF2B5EF4-FFF2-40B4-BE49-F238E27FC236}">
                <a16:creationId xmlns:a16="http://schemas.microsoft.com/office/drawing/2014/main" id="{7D3D1E02-F893-CC04-07A2-CECCCF43E813}"/>
              </a:ext>
            </a:extLst>
          </p:cNvPr>
          <p:cNvSpPr txBox="1"/>
          <p:nvPr/>
        </p:nvSpPr>
        <p:spPr>
          <a:xfrm>
            <a:off x="-2438401" y="657431"/>
            <a:ext cx="5810251"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IMPACT TEST </a:t>
            </a:r>
            <a:endParaRPr lang="en-IN" dirty="0"/>
          </a:p>
        </p:txBody>
      </p:sp>
      <p:pic>
        <p:nvPicPr>
          <p:cNvPr id="13" name="Picture 12" descr="A picture containing snow&#10;&#10;Description automatically generated">
            <a:extLst>
              <a:ext uri="{FF2B5EF4-FFF2-40B4-BE49-F238E27FC236}">
                <a16:creationId xmlns:a16="http://schemas.microsoft.com/office/drawing/2014/main" id="{0186970B-AF70-D4FA-B7B0-CD27194E5C80}"/>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16482005" y="-152121"/>
            <a:ext cx="12604396" cy="7836236"/>
          </a:xfrm>
          <a:prstGeom prst="rect">
            <a:avLst/>
          </a:prstGeom>
        </p:spPr>
      </p:pic>
      <p:sp>
        <p:nvSpPr>
          <p:cNvPr id="14" name="TextBox 13">
            <a:extLst>
              <a:ext uri="{FF2B5EF4-FFF2-40B4-BE49-F238E27FC236}">
                <a16:creationId xmlns:a16="http://schemas.microsoft.com/office/drawing/2014/main" id="{B5A96B6A-5DD9-838E-AE4D-837A886078BA}"/>
              </a:ext>
            </a:extLst>
          </p:cNvPr>
          <p:cNvSpPr txBox="1"/>
          <p:nvPr/>
        </p:nvSpPr>
        <p:spPr>
          <a:xfrm>
            <a:off x="4791075" y="561890"/>
            <a:ext cx="260985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IMPACT TEST </a:t>
            </a:r>
            <a:endParaRPr lang="en-IN" sz="2400" dirty="0"/>
          </a:p>
        </p:txBody>
      </p:sp>
      <p:sp>
        <p:nvSpPr>
          <p:cNvPr id="15" name="TextBox 14">
            <a:extLst>
              <a:ext uri="{FF2B5EF4-FFF2-40B4-BE49-F238E27FC236}">
                <a16:creationId xmlns:a16="http://schemas.microsoft.com/office/drawing/2014/main" id="{EFEE2712-C949-02E4-AD9D-481389AB4082}"/>
              </a:ext>
            </a:extLst>
          </p:cNvPr>
          <p:cNvSpPr txBox="1"/>
          <p:nvPr/>
        </p:nvSpPr>
        <p:spPr>
          <a:xfrm>
            <a:off x="8831922" y="5611228"/>
            <a:ext cx="2657715"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Fig.9 Impact Testing Machine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3612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20" y="-103493"/>
            <a:ext cx="12191980" cy="6856718"/>
          </a:xfrm>
          <a:prstGeom prst="rect">
            <a:avLst/>
          </a:prstGeom>
        </p:spPr>
      </p:pic>
      <p:sp>
        <p:nvSpPr>
          <p:cNvPr id="2" name="Title 1">
            <a:extLst>
              <a:ext uri="{FF2B5EF4-FFF2-40B4-BE49-F238E27FC236}">
                <a16:creationId xmlns:a16="http://schemas.microsoft.com/office/drawing/2014/main" id="{3FF689BB-E306-DF11-823C-78663E159973}"/>
              </a:ext>
            </a:extLst>
          </p:cNvPr>
          <p:cNvSpPr txBox="1">
            <a:spLocks/>
          </p:cNvSpPr>
          <p:nvPr/>
        </p:nvSpPr>
        <p:spPr>
          <a:xfrm>
            <a:off x="4346779" y="390525"/>
            <a:ext cx="2816021" cy="561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Times New Roman" panose="02020603050405020304" pitchFamily="18" charset="0"/>
                <a:cs typeface="Times New Roman" panose="02020603050405020304" pitchFamily="18" charset="0"/>
              </a:rPr>
              <a:t>FLEXURAL TEST</a:t>
            </a:r>
            <a:endParaRPr lang="en-IN" sz="2400" b="1" dirty="0">
              <a:latin typeface="Times New Roman" panose="02020603050405020304" pitchFamily="18" charset="0"/>
              <a:cs typeface="Times New Roman" panose="02020603050405020304" pitchFamily="18" charset="0"/>
            </a:endParaRPr>
          </a:p>
        </p:txBody>
      </p:sp>
      <p:sp>
        <p:nvSpPr>
          <p:cNvPr id="3" name="Text Placeholder 3">
            <a:extLst>
              <a:ext uri="{FF2B5EF4-FFF2-40B4-BE49-F238E27FC236}">
                <a16:creationId xmlns:a16="http://schemas.microsoft.com/office/drawing/2014/main" id="{17C21F1D-6BE9-ACC1-060F-B57C2AD9B4A3}"/>
              </a:ext>
            </a:extLst>
          </p:cNvPr>
          <p:cNvSpPr txBox="1">
            <a:spLocks/>
          </p:cNvSpPr>
          <p:nvPr/>
        </p:nvSpPr>
        <p:spPr>
          <a:xfrm>
            <a:off x="732835" y="1276350"/>
            <a:ext cx="7227888" cy="465931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Font typeface="Wingdings" panose="05000000000000000000" pitchFamily="2" charset="2"/>
              <a:buChar char="Ø"/>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Engineers often want to understand various aspects of material's behaviours, but a simple uniaxial tension or compression test may not provide all necessary information. As the specimen bends or flexes, it is subjected to a complex combination of forces including tension, compression, and shear. For this reason, bend testing is commonly used to evaluate the reaction of materials to realistic loading situations. Flexural strength can be measured using two tests namely 3-point bend test and 4-point bend test. For our study, we will be using 3-Point Bend Test. All the samples were cut according to the ASTM 790D .</a:t>
            </a:r>
          </a:p>
          <a:p>
            <a:pPr algn="just"/>
            <a:endParaRPr lang="en-IN" sz="1800"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AE4A1B21-6E8A-B21A-5F40-CC55D3D612B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36373" y="1509712"/>
            <a:ext cx="2410691" cy="3200400"/>
          </a:xfrm>
          <a:prstGeom prst="rect">
            <a:avLst/>
          </a:prstGeom>
          <a:noFill/>
          <a:ln>
            <a:noFill/>
          </a:ln>
        </p:spPr>
      </p:pic>
      <p:sp>
        <p:nvSpPr>
          <p:cNvPr id="6" name="TextBox 5">
            <a:extLst>
              <a:ext uri="{FF2B5EF4-FFF2-40B4-BE49-F238E27FC236}">
                <a16:creationId xmlns:a16="http://schemas.microsoft.com/office/drawing/2014/main" id="{2AB24F57-DD46-7DE5-F413-800B97466191}"/>
              </a:ext>
            </a:extLst>
          </p:cNvPr>
          <p:cNvSpPr txBox="1"/>
          <p:nvPr/>
        </p:nvSpPr>
        <p:spPr>
          <a:xfrm>
            <a:off x="8533749" y="4813605"/>
            <a:ext cx="2925416"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Fig. 10 Flexural Testing Machine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3117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1504" y="1282"/>
            <a:ext cx="12191980" cy="6856718"/>
          </a:xfrm>
          <a:prstGeom prst="rect">
            <a:avLst/>
          </a:prstGeom>
        </p:spPr>
      </p:pic>
      <p:sp>
        <p:nvSpPr>
          <p:cNvPr id="2" name="TextBox 1">
            <a:extLst>
              <a:ext uri="{FF2B5EF4-FFF2-40B4-BE49-F238E27FC236}">
                <a16:creationId xmlns:a16="http://schemas.microsoft.com/office/drawing/2014/main" id="{7F844016-23FE-8443-C9F3-ECC9299D668A}"/>
              </a:ext>
            </a:extLst>
          </p:cNvPr>
          <p:cNvSpPr txBox="1"/>
          <p:nvPr/>
        </p:nvSpPr>
        <p:spPr>
          <a:xfrm>
            <a:off x="4592735" y="514350"/>
            <a:ext cx="3006529"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TESTING RESULTS</a:t>
            </a:r>
            <a:endParaRPr lang="en-IN"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5D662EA-6748-39F0-9908-D187AC89F421}"/>
              </a:ext>
            </a:extLst>
          </p:cNvPr>
          <p:cNvSpPr txBox="1"/>
          <p:nvPr/>
        </p:nvSpPr>
        <p:spPr>
          <a:xfrm>
            <a:off x="828675" y="1485900"/>
            <a:ext cx="216181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1. Flexural Strength</a:t>
            </a:r>
            <a:endParaRPr lang="en-IN"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95C619A-05EF-7D23-B948-1AC8A4D7ACF9}"/>
              </a:ext>
            </a:extLst>
          </p:cNvPr>
          <p:cNvSpPr txBox="1"/>
          <p:nvPr/>
        </p:nvSpPr>
        <p:spPr>
          <a:xfrm>
            <a:off x="828675" y="2140447"/>
            <a:ext cx="6172200" cy="4202882"/>
          </a:xfrm>
          <a:prstGeom prst="rect">
            <a:avLst/>
          </a:prstGeom>
          <a:noFill/>
        </p:spPr>
        <p:txBody>
          <a:bodyPr wrap="square">
            <a:spAutoFit/>
          </a:bodyPr>
          <a:lstStyle/>
          <a:p>
            <a:pPr algn="just">
              <a:lnSpc>
                <a:spcPct val="150000"/>
              </a:lnSpc>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During flexural (3-point bend) test, specimens were mounted on the UTM machine with clams and holders for flexural tests. Tension was applied to the test specimen until it fractured on the testing machine. The deflection of the specimen was measured using the crosshead position. Deformation and flexural strength were also assessed We get to know that the flexural strength of coir composite is more than the other two composites i.e., 88.01MPa. The coir fibre contains cellulose, hemi cellulose and lignin (the fibre contains 30 to 300 or more cells in its total cross-section) and its cross-section is polygonal or round</a:t>
            </a:r>
            <a:endParaRPr lang="en-IN" dirty="0"/>
          </a:p>
        </p:txBody>
      </p:sp>
      <p:graphicFrame>
        <p:nvGraphicFramePr>
          <p:cNvPr id="7" name="Content Placeholder 4">
            <a:extLst>
              <a:ext uri="{FF2B5EF4-FFF2-40B4-BE49-F238E27FC236}">
                <a16:creationId xmlns:a16="http://schemas.microsoft.com/office/drawing/2014/main" id="{F48EA9A2-4CCB-43B5-3F7B-3A4C554D8C31}"/>
              </a:ext>
            </a:extLst>
          </p:cNvPr>
          <p:cNvGraphicFramePr>
            <a:graphicFrameLocks noGrp="1"/>
          </p:cNvGraphicFramePr>
          <p:nvPr>
            <p:extLst>
              <p:ext uri="{D42A27DB-BD31-4B8C-83A1-F6EECF244321}">
                <p14:modId xmlns:p14="http://schemas.microsoft.com/office/powerpoint/2010/main" val="3173282891"/>
              </p:ext>
            </p:extLst>
          </p:nvPr>
        </p:nvGraphicFramePr>
        <p:xfrm>
          <a:off x="7267575" y="2286000"/>
          <a:ext cx="4543425" cy="38980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16635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33091E6D-5DAC-CBDA-AF2E-886B6CFC0B29}"/>
              </a:ext>
            </a:extLst>
          </p:cNvPr>
          <p:cNvSpPr txBox="1"/>
          <p:nvPr/>
        </p:nvSpPr>
        <p:spPr>
          <a:xfrm>
            <a:off x="828675" y="1162050"/>
            <a:ext cx="2121093"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2.Flexural Modulus</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CE811F9-FE06-965B-D31A-742978EDD956}"/>
              </a:ext>
            </a:extLst>
          </p:cNvPr>
          <p:cNvSpPr txBox="1"/>
          <p:nvPr/>
        </p:nvSpPr>
        <p:spPr>
          <a:xfrm>
            <a:off x="828675" y="1859339"/>
            <a:ext cx="6172200" cy="4613058"/>
          </a:xfrm>
          <a:prstGeom prst="rect">
            <a:avLst/>
          </a:prstGeom>
          <a:noFill/>
        </p:spPr>
        <p:txBody>
          <a:bodyPr wrap="square">
            <a:spAutoFit/>
          </a:bodyPr>
          <a:lstStyle/>
          <a:p>
            <a:pPr algn="just">
              <a:lnSpc>
                <a:spcPct val="150000"/>
              </a:lnSpc>
              <a:spcAft>
                <a:spcPts val="1000"/>
              </a:spcAft>
              <a:tabLst>
                <a:tab pos="1136015"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Flexural modulus is a convenient measure of composite stiffness. Fillers can contribute significantly to a stiffness increase. The flexural modulus (sometimes referred to as the bending modulus or tangent modulus) of a material is a mechanical property. It describes its stiffness or resistance to a bending action or its ability to deform in bending. It was observed that the flexural modulus of coir and Portland pozzolana composites is higher than primary epoxy composite (sample 1). it indicates that Coir (sample 2) and Portland Pozzolana (sample 3) composites have higher tendency to bend when a given amount of bending stress is applied.</a:t>
            </a:r>
          </a:p>
        </p:txBody>
      </p:sp>
      <p:pic>
        <p:nvPicPr>
          <p:cNvPr id="6" name="Content Placeholder 4">
            <a:extLst>
              <a:ext uri="{FF2B5EF4-FFF2-40B4-BE49-F238E27FC236}">
                <a16:creationId xmlns:a16="http://schemas.microsoft.com/office/drawing/2014/main" id="{B7CC4115-1596-963A-4726-0291404F638D}"/>
              </a:ext>
            </a:extLst>
          </p:cNvPr>
          <p:cNvPicPr>
            <a:picLocks noGrp="1" noChangeAspect="1"/>
          </p:cNvPicPr>
          <p:nvPr/>
        </p:nvPicPr>
        <p:blipFill>
          <a:blip r:embed="rId3"/>
          <a:stretch>
            <a:fillRect/>
          </a:stretch>
        </p:blipFill>
        <p:spPr>
          <a:xfrm>
            <a:off x="7089803" y="1962150"/>
            <a:ext cx="4702146" cy="4029075"/>
          </a:xfrm>
          <a:prstGeom prst="rect">
            <a:avLst/>
          </a:prstGeom>
        </p:spPr>
      </p:pic>
    </p:spTree>
    <p:extLst>
      <p:ext uri="{BB962C8B-B14F-4D97-AF65-F5344CB8AC3E}">
        <p14:creationId xmlns:p14="http://schemas.microsoft.com/office/powerpoint/2010/main" val="3070907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65EE4AF8-C47B-6A21-AA82-45425AD528C5}"/>
              </a:ext>
            </a:extLst>
          </p:cNvPr>
          <p:cNvSpPr txBox="1"/>
          <p:nvPr/>
        </p:nvSpPr>
        <p:spPr>
          <a:xfrm>
            <a:off x="1028700" y="858448"/>
            <a:ext cx="203357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3. Impact Strength</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627DD0A-C503-E5B6-7B3B-0807ED533B11}"/>
              </a:ext>
            </a:extLst>
          </p:cNvPr>
          <p:cNvSpPr txBox="1"/>
          <p:nvPr/>
        </p:nvSpPr>
        <p:spPr>
          <a:xfrm>
            <a:off x="952500" y="1464492"/>
            <a:ext cx="6172200" cy="5156796"/>
          </a:xfrm>
          <a:prstGeom prst="rect">
            <a:avLst/>
          </a:prstGeom>
          <a:noFill/>
        </p:spPr>
        <p:txBody>
          <a:bodyPr wrap="square">
            <a:spAutoFit/>
          </a:bodyPr>
          <a:lstStyle/>
          <a:p>
            <a:pPr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Impact Strength Test were performed on the CEAST Torino, model RDNL, at CIPET, Lucknow. Specimen dimensions prepared and method were used according to ASTM D256. During testing, the specimen was loaded into a device and the pendulum was allowed to swing until it broke. Impact tests were used to measure the energy necessary to break the material, and this energy was used to determine the toughness and yield strength of the material. </a:t>
            </a:r>
          </a:p>
          <a:p>
            <a:pPr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we have got that the impact strength of coir composite (sample 2) is higher than the other two composites. The impact strength of Coir Composite is found to be 3.28kj/m² which is the highest among the three samples.</a:t>
            </a:r>
          </a:p>
        </p:txBody>
      </p:sp>
      <p:graphicFrame>
        <p:nvGraphicFramePr>
          <p:cNvPr id="6" name="Content Placeholder 4">
            <a:extLst>
              <a:ext uri="{FF2B5EF4-FFF2-40B4-BE49-F238E27FC236}">
                <a16:creationId xmlns:a16="http://schemas.microsoft.com/office/drawing/2014/main" id="{82C5D22A-2027-82E9-1AC1-4D5C1EAC9053}"/>
              </a:ext>
            </a:extLst>
          </p:cNvPr>
          <p:cNvGraphicFramePr>
            <a:graphicFrameLocks noGrp="1"/>
          </p:cNvGraphicFramePr>
          <p:nvPr>
            <p:extLst>
              <p:ext uri="{D42A27DB-BD31-4B8C-83A1-F6EECF244321}">
                <p14:modId xmlns:p14="http://schemas.microsoft.com/office/powerpoint/2010/main" val="871750531"/>
              </p:ext>
            </p:extLst>
          </p:nvPr>
        </p:nvGraphicFramePr>
        <p:xfrm>
          <a:off x="7277100" y="1609724"/>
          <a:ext cx="4600575" cy="44577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4529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20" y="1282"/>
            <a:ext cx="12191980" cy="6856718"/>
          </a:xfrm>
          <a:prstGeom prst="rect">
            <a:avLst/>
          </a:prstGeom>
        </p:spPr>
      </p:pic>
      <p:sp>
        <p:nvSpPr>
          <p:cNvPr id="3" name="TextBox 2">
            <a:extLst>
              <a:ext uri="{FF2B5EF4-FFF2-40B4-BE49-F238E27FC236}">
                <a16:creationId xmlns:a16="http://schemas.microsoft.com/office/drawing/2014/main" id="{B74B8F17-531B-DC66-D9F0-A20F40A2B6D8}"/>
              </a:ext>
            </a:extLst>
          </p:cNvPr>
          <p:cNvSpPr txBox="1"/>
          <p:nvPr/>
        </p:nvSpPr>
        <p:spPr>
          <a:xfrm>
            <a:off x="1076325" y="1630740"/>
            <a:ext cx="8105775" cy="3366563"/>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Lightweight: </a:t>
            </a:r>
            <a:r>
              <a:rPr lang="en-US" dirty="0">
                <a:latin typeface="Times New Roman" panose="02020603050405020304" pitchFamily="18" charset="0"/>
                <a:cs typeface="Times New Roman" panose="02020603050405020304" pitchFamily="18" charset="0"/>
              </a:rPr>
              <a:t>Reinforced polymer composites are known for their low density, making them ideal for applications that require weight reduction.</a:t>
            </a:r>
          </a:p>
          <a:p>
            <a:pPr marL="285750" indent="-285750" algn="just">
              <a:lnSpc>
                <a:spcPct val="150000"/>
              </a:lnSpc>
              <a:buFont typeface="Wingdings" panose="05000000000000000000" pitchFamily="2" charset="2"/>
              <a:buChar char="Ø"/>
            </a:pPr>
            <a:r>
              <a:rPr lang="en-US" b="1" i="0" dirty="0">
                <a:effectLst/>
                <a:latin typeface="Times New Roman" panose="02020603050405020304" pitchFamily="18" charset="0"/>
                <a:cs typeface="Times New Roman" panose="02020603050405020304" pitchFamily="18" charset="0"/>
              </a:rPr>
              <a:t>High Strength: </a:t>
            </a:r>
            <a:r>
              <a:rPr lang="en-US" b="0" i="0" dirty="0">
                <a:effectLst/>
                <a:latin typeface="Times New Roman" panose="02020603050405020304" pitchFamily="18" charset="0"/>
                <a:cs typeface="Times New Roman" panose="02020603050405020304" pitchFamily="18" charset="0"/>
              </a:rPr>
              <a:t>The addition of reinforcement materials enhances the strength and stiffness of the composites, enabling them to withstand greater loads.</a:t>
            </a:r>
          </a:p>
          <a:p>
            <a:pPr marL="285750" indent="-285750" algn="just">
              <a:lnSpc>
                <a:spcPct val="150000"/>
              </a:lnSpc>
              <a:buFont typeface="Wingdings" panose="05000000000000000000" pitchFamily="2" charset="2"/>
              <a:buChar char="Ø"/>
            </a:pPr>
            <a:r>
              <a:rPr lang="en-US" b="1" i="0" dirty="0">
                <a:effectLst/>
                <a:latin typeface="Times New Roman" panose="02020603050405020304" pitchFamily="18" charset="0"/>
                <a:cs typeface="Times New Roman" panose="02020603050405020304" pitchFamily="18" charset="0"/>
              </a:rPr>
              <a:t>Corrosion Resistance: </a:t>
            </a:r>
            <a:r>
              <a:rPr lang="en-US" b="0" i="0" dirty="0">
                <a:effectLst/>
                <a:latin typeface="Times New Roman" panose="02020603050405020304" pitchFamily="18" charset="0"/>
                <a:cs typeface="Times New Roman" panose="02020603050405020304" pitchFamily="18" charset="0"/>
              </a:rPr>
              <a:t>Polymer matrices are inherently resistant to corrosion, making reinforced composites suitable for harsh environments.</a:t>
            </a:r>
          </a:p>
          <a:p>
            <a:pPr marL="285750" indent="-285750" algn="just">
              <a:lnSpc>
                <a:spcPct val="150000"/>
              </a:lnSpc>
              <a:buFont typeface="Wingdings" panose="05000000000000000000" pitchFamily="2" charset="2"/>
              <a:buChar char="Ø"/>
            </a:pPr>
            <a:r>
              <a:rPr lang="en-US" b="1" i="0" dirty="0">
                <a:effectLst/>
                <a:latin typeface="Times New Roman" panose="02020603050405020304" pitchFamily="18" charset="0"/>
                <a:cs typeface="Times New Roman" panose="02020603050405020304" pitchFamily="18" charset="0"/>
              </a:rPr>
              <a:t>Design Flexibility: </a:t>
            </a:r>
            <a:r>
              <a:rPr lang="en-US" b="0" i="0" dirty="0">
                <a:effectLst/>
                <a:latin typeface="Times New Roman" panose="02020603050405020304" pitchFamily="18" charset="0"/>
                <a:cs typeface="Times New Roman" panose="02020603050405020304" pitchFamily="18" charset="0"/>
              </a:rPr>
              <a:t>Composites can be molded into complex shapes, allowing for design freedom and customization.</a:t>
            </a:r>
          </a:p>
        </p:txBody>
      </p:sp>
      <p:sp>
        <p:nvSpPr>
          <p:cNvPr id="8" name="TextBox 7">
            <a:extLst>
              <a:ext uri="{FF2B5EF4-FFF2-40B4-BE49-F238E27FC236}">
                <a16:creationId xmlns:a16="http://schemas.microsoft.com/office/drawing/2014/main" id="{839EE481-633F-1829-5A4C-35F1D5935613}"/>
              </a:ext>
            </a:extLst>
          </p:cNvPr>
          <p:cNvSpPr txBox="1"/>
          <p:nvPr/>
        </p:nvSpPr>
        <p:spPr>
          <a:xfrm>
            <a:off x="1076325" y="937602"/>
            <a:ext cx="8867775" cy="461665"/>
          </a:xfrm>
          <a:prstGeom prst="rect">
            <a:avLst/>
          </a:prstGeom>
          <a:noFill/>
        </p:spPr>
        <p:txBody>
          <a:bodyPr wrap="square">
            <a:spAutoFit/>
          </a:bodyPr>
          <a:lstStyle/>
          <a:p>
            <a:r>
              <a:rPr lang="en-US" sz="2400" b="1" i="0" dirty="0">
                <a:effectLst/>
                <a:latin typeface="Times New Roman" panose="02020603050405020304" pitchFamily="18" charset="0"/>
                <a:cs typeface="Times New Roman" panose="02020603050405020304" pitchFamily="18" charset="0"/>
              </a:rPr>
              <a:t>ADVANTAGES OF REINFORCED POLYMER COMPOSITES</a:t>
            </a:r>
            <a:endParaRPr lang="en-IN" dirty="0"/>
          </a:p>
        </p:txBody>
      </p:sp>
    </p:spTree>
    <p:extLst>
      <p:ext uri="{BB962C8B-B14F-4D97-AF65-F5344CB8AC3E}">
        <p14:creationId xmlns:p14="http://schemas.microsoft.com/office/powerpoint/2010/main" val="2330068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1504" y="-125825"/>
            <a:ext cx="12191980" cy="6856718"/>
          </a:xfrm>
          <a:prstGeom prst="rect">
            <a:avLst/>
          </a:prstGeom>
        </p:spPr>
      </p:pic>
      <p:sp>
        <p:nvSpPr>
          <p:cNvPr id="8" name="TextBox 7">
            <a:extLst>
              <a:ext uri="{FF2B5EF4-FFF2-40B4-BE49-F238E27FC236}">
                <a16:creationId xmlns:a16="http://schemas.microsoft.com/office/drawing/2014/main" id="{64B9379A-99DB-8C7E-0969-581DC9C5C6DA}"/>
              </a:ext>
            </a:extLst>
          </p:cNvPr>
          <p:cNvSpPr txBox="1"/>
          <p:nvPr/>
        </p:nvSpPr>
        <p:spPr>
          <a:xfrm>
            <a:off x="361949" y="1512899"/>
            <a:ext cx="10477500" cy="1181349"/>
          </a:xfrm>
          <a:prstGeom prst="rect">
            <a:avLst/>
          </a:prstGeom>
          <a:noFill/>
        </p:spPr>
        <p:txBody>
          <a:bodyPr wrap="square">
            <a:spAutoFit/>
          </a:bodyPr>
          <a:lstStyle/>
          <a:p>
            <a:pPr algn="l"/>
            <a:endParaRPr lang="en-US" sz="2000" b="1" i="0" dirty="0">
              <a:effectLst/>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Cost: Reinforced polymer composites can be expensive compared to traditional materials such as steel or aluminum. </a:t>
            </a:r>
            <a:endParaRPr lang="en-IN" sz="20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68917B15-C283-230E-CE1C-FF112C854700}"/>
              </a:ext>
            </a:extLst>
          </p:cNvPr>
          <p:cNvSpPr txBox="1"/>
          <p:nvPr/>
        </p:nvSpPr>
        <p:spPr>
          <a:xfrm>
            <a:off x="523872" y="5031019"/>
            <a:ext cx="10477499" cy="878895"/>
          </a:xfrm>
          <a:prstGeom prst="rect">
            <a:avLst/>
          </a:prstGeom>
          <a:noFill/>
        </p:spPr>
        <p:txBody>
          <a:bodyPr wrap="square">
            <a:spAutoFit/>
          </a:bodyPr>
          <a:lstStyle/>
          <a:p>
            <a:pPr marL="285750" indent="-285750" algn="l">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Moisture Absorption: Polymer matrices are prone to moisture absorption, which can lead to dimensional changes, reduced mechanical properties, and degradation over time. </a:t>
            </a:r>
            <a:endParaRPr lang="en-US" b="0" i="0" dirty="0">
              <a:solidFill>
                <a:srgbClr val="D1D5DB"/>
              </a:solidFill>
              <a:effectLst/>
              <a:latin typeface="Söhne"/>
            </a:endParaRPr>
          </a:p>
        </p:txBody>
      </p:sp>
      <p:sp>
        <p:nvSpPr>
          <p:cNvPr id="15" name="TextBox 14">
            <a:extLst>
              <a:ext uri="{FF2B5EF4-FFF2-40B4-BE49-F238E27FC236}">
                <a16:creationId xmlns:a16="http://schemas.microsoft.com/office/drawing/2014/main" id="{9896836E-BE71-864D-2111-4E91FEAFB620}"/>
              </a:ext>
            </a:extLst>
          </p:cNvPr>
          <p:cNvSpPr txBox="1"/>
          <p:nvPr/>
        </p:nvSpPr>
        <p:spPr>
          <a:xfrm>
            <a:off x="0" y="3616123"/>
            <a:ext cx="10382250" cy="1289071"/>
          </a:xfrm>
          <a:prstGeom prst="rect">
            <a:avLst/>
          </a:prstGeom>
          <a:noFill/>
        </p:spPr>
        <p:txBody>
          <a:bodyPr wrap="square">
            <a:spAutoFit/>
          </a:bodyPr>
          <a:lstStyle/>
          <a:p>
            <a:pPr marL="742950" lvl="1" indent="-285750">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Recycling Challenges: The recycling of reinforced polymer composites can be challenging due to the complex nature of the material and the difficulty in separating the polymer matrix from the reinforcement materials.</a:t>
            </a:r>
          </a:p>
        </p:txBody>
      </p:sp>
      <p:sp>
        <p:nvSpPr>
          <p:cNvPr id="18" name="TextBox 17">
            <a:extLst>
              <a:ext uri="{FF2B5EF4-FFF2-40B4-BE49-F238E27FC236}">
                <a16:creationId xmlns:a16="http://schemas.microsoft.com/office/drawing/2014/main" id="{CF7C8A5C-E64F-7EA6-DF54-50CEEDA865FE}"/>
              </a:ext>
            </a:extLst>
          </p:cNvPr>
          <p:cNvSpPr txBox="1"/>
          <p:nvPr/>
        </p:nvSpPr>
        <p:spPr>
          <a:xfrm>
            <a:off x="1502331" y="855601"/>
            <a:ext cx="9184309" cy="738664"/>
          </a:xfrm>
          <a:prstGeom prst="rect">
            <a:avLst/>
          </a:prstGeom>
          <a:noFill/>
        </p:spPr>
        <p:txBody>
          <a:bodyPr wrap="none" rtlCol="0">
            <a:spAutoFit/>
          </a:bodyPr>
          <a:lstStyle/>
          <a:p>
            <a:pPr algn="ctr"/>
            <a:r>
              <a:rPr lang="en-US" sz="2400" b="1" i="0" dirty="0">
                <a:effectLst/>
                <a:latin typeface="Times New Roman" panose="02020603050405020304" pitchFamily="18" charset="0"/>
                <a:cs typeface="Times New Roman" panose="02020603050405020304" pitchFamily="18" charset="0"/>
              </a:rPr>
              <a:t>DISADVANTAGES OF REINFORCED POLYMER COMPOSITES</a:t>
            </a:r>
          </a:p>
          <a:p>
            <a:endParaRPr lang="en-IN" dirty="0"/>
          </a:p>
        </p:txBody>
      </p:sp>
      <p:sp>
        <p:nvSpPr>
          <p:cNvPr id="2" name="TextBox 1">
            <a:extLst>
              <a:ext uri="{FF2B5EF4-FFF2-40B4-BE49-F238E27FC236}">
                <a16:creationId xmlns:a16="http://schemas.microsoft.com/office/drawing/2014/main" id="{BC11F8E4-2C79-36A7-DCA1-5CA4C58326FB}"/>
              </a:ext>
            </a:extLst>
          </p:cNvPr>
          <p:cNvSpPr txBox="1"/>
          <p:nvPr/>
        </p:nvSpPr>
        <p:spPr>
          <a:xfrm>
            <a:off x="434882" y="2922498"/>
            <a:ext cx="10655481"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Fabrication of Polymer matrix Composites by Hand lay-up Method is too laborious and at low production rate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465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95EED5CD-3B8F-41D4-C791-F6B667911795}"/>
              </a:ext>
            </a:extLst>
          </p:cNvPr>
          <p:cNvSpPr txBox="1"/>
          <p:nvPr/>
        </p:nvSpPr>
        <p:spPr>
          <a:xfrm>
            <a:off x="4926045" y="448516"/>
            <a:ext cx="233991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CONTENTS</a:t>
            </a:r>
            <a:endParaRPr lang="en-IN" sz="2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63B4909-5DAC-4C19-4A09-F8CF7F0F8616}"/>
              </a:ext>
            </a:extLst>
          </p:cNvPr>
          <p:cNvSpPr txBox="1"/>
          <p:nvPr/>
        </p:nvSpPr>
        <p:spPr>
          <a:xfrm>
            <a:off x="720301" y="1115252"/>
            <a:ext cx="8271299" cy="678679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Introduction of Reinforced Polymer Composites</a:t>
            </a:r>
            <a:endParaRPr lang="en-IN" sz="2000" b="0" i="0" dirty="0">
              <a:effectLst/>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Materials Used</a:t>
            </a:r>
          </a:p>
          <a:p>
            <a:pPr marL="342900" indent="-3429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Fabrication Method</a:t>
            </a:r>
          </a:p>
          <a:p>
            <a:pPr marL="342900" indent="-3429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Working Models</a:t>
            </a:r>
          </a:p>
          <a:p>
            <a:pPr marL="342900" indent="-3429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Analysis Techniques</a:t>
            </a:r>
          </a:p>
          <a:p>
            <a:pPr marL="342900" indent="-3429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Advantages of Reinforced Polymer Composites</a:t>
            </a:r>
          </a:p>
          <a:p>
            <a:pPr marL="342900" indent="-3429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Disadvantages of Reinforced Polymer Composites</a:t>
            </a:r>
          </a:p>
          <a:p>
            <a:pPr marL="342900" indent="-342900">
              <a:lnSpc>
                <a:spcPct val="150000"/>
              </a:lnSpc>
              <a:buFont typeface="Wingdings" panose="05000000000000000000" pitchFamily="2" charset="2"/>
              <a:buChar char="Ø"/>
            </a:pPr>
            <a:r>
              <a:rPr lang="en-IN" sz="2000" i="0" dirty="0">
                <a:effectLst/>
                <a:latin typeface="Times New Roman" panose="02020603050405020304" pitchFamily="18" charset="0"/>
                <a:cs typeface="Times New Roman" panose="02020603050405020304" pitchFamily="18" charset="0"/>
              </a:rPr>
              <a:t>Applications of reinforced polymer composites</a:t>
            </a:r>
            <a:endParaRPr lang="en-US"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Benefits to Society and Environment</a:t>
            </a:r>
          </a:p>
          <a:p>
            <a:pPr marL="342900" indent="-3429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Future Scope</a:t>
            </a:r>
          </a:p>
          <a:p>
            <a:pPr marL="342900" indent="-3429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Conclusion</a:t>
            </a:r>
          </a:p>
          <a:p>
            <a:pPr marL="342900" indent="-3429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Some Pictures While Working</a:t>
            </a:r>
          </a:p>
          <a:p>
            <a:pPr marL="342900" indent="-342900">
              <a:lnSpc>
                <a:spcPct val="150000"/>
              </a:lnSpc>
              <a:buFont typeface="Wingdings" panose="05000000000000000000" pitchFamily="2" charset="2"/>
              <a:buChar char="Ø"/>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endParaRPr lang="en-US" sz="1801" dirty="0">
              <a:solidFill>
                <a:schemeClr val="bg1"/>
              </a:solidFill>
              <a:latin typeface="Times New Roman" panose="02020603050405020304" pitchFamily="18" charset="0"/>
              <a:cs typeface="Times New Roman" panose="02020603050405020304" pitchFamily="18" charset="0"/>
            </a:endParaRPr>
          </a:p>
          <a:p>
            <a:pPr marL="285737" indent="-285737">
              <a:buFont typeface="Arial" panose="020B0604020202020204" pitchFamily="34" charset="0"/>
              <a:buChar char="•"/>
            </a:pPr>
            <a:endParaRPr lang="en-IN" sz="180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8279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20" y="1282"/>
            <a:ext cx="12191980" cy="6856718"/>
          </a:xfrm>
          <a:prstGeom prst="rect">
            <a:avLst/>
          </a:prstGeom>
        </p:spPr>
      </p:pic>
      <p:sp>
        <p:nvSpPr>
          <p:cNvPr id="3" name="TextBox 2">
            <a:extLst>
              <a:ext uri="{FF2B5EF4-FFF2-40B4-BE49-F238E27FC236}">
                <a16:creationId xmlns:a16="http://schemas.microsoft.com/office/drawing/2014/main" id="{18A710ED-5B04-228C-4CD9-3656CD26734A}"/>
              </a:ext>
            </a:extLst>
          </p:cNvPr>
          <p:cNvSpPr txBox="1"/>
          <p:nvPr/>
        </p:nvSpPr>
        <p:spPr>
          <a:xfrm>
            <a:off x="638175" y="1449575"/>
            <a:ext cx="9277350" cy="4197559"/>
          </a:xfrm>
          <a:prstGeom prst="rect">
            <a:avLst/>
          </a:prstGeom>
          <a:noFill/>
        </p:spPr>
        <p:txBody>
          <a:bodyPr wrap="square">
            <a:spAutoFit/>
          </a:bodyPr>
          <a:lstStyle/>
          <a:p>
            <a:pPr algn="l">
              <a:lnSpc>
                <a:spcPct val="150000"/>
              </a:lnSpc>
              <a:buFont typeface="Wingdings" panose="05000000000000000000" pitchFamily="2" charset="2"/>
              <a:buChar char="Ø"/>
            </a:pPr>
            <a:r>
              <a:rPr lang="en-IN" sz="1800" b="1" i="0" dirty="0">
                <a:effectLst/>
                <a:latin typeface="Times New Roman" panose="02020603050405020304" pitchFamily="18" charset="0"/>
                <a:cs typeface="Times New Roman" panose="02020603050405020304" pitchFamily="18" charset="0"/>
              </a:rPr>
              <a:t>Space: </a:t>
            </a:r>
            <a:r>
              <a:rPr lang="en-IN" sz="1800" b="0" i="0" dirty="0">
                <a:effectLst/>
                <a:latin typeface="Times New Roman" panose="02020603050405020304" pitchFamily="18" charset="0"/>
                <a:cs typeface="Times New Roman" panose="02020603050405020304" pitchFamily="18" charset="0"/>
              </a:rPr>
              <a:t>antenna, radar, satellite structures, solar reflectors, etc.</a:t>
            </a:r>
          </a:p>
          <a:p>
            <a:pPr algn="l">
              <a:lnSpc>
                <a:spcPct val="150000"/>
              </a:lnSpc>
              <a:buFont typeface="Wingdings" panose="05000000000000000000" pitchFamily="2" charset="2"/>
              <a:buChar char="Ø"/>
            </a:pPr>
            <a:r>
              <a:rPr lang="en-IN" sz="1800" b="1" i="0" dirty="0">
                <a:effectLst/>
                <a:latin typeface="Times New Roman" panose="02020603050405020304" pitchFamily="18" charset="0"/>
                <a:cs typeface="Times New Roman" panose="02020603050405020304" pitchFamily="18" charset="0"/>
              </a:rPr>
              <a:t>Aircraft: </a:t>
            </a:r>
            <a:r>
              <a:rPr lang="en-IN" sz="1800" b="0" i="0" dirty="0">
                <a:effectLst/>
                <a:latin typeface="Times New Roman" panose="02020603050405020304" pitchFamily="18" charset="0"/>
                <a:cs typeface="Times New Roman" panose="02020603050405020304" pitchFamily="18" charset="0"/>
              </a:rPr>
              <a:t>aerofoil surfaces, compressor blades, engine bay doors, fan blades, rotor shafts in helicopters, turbine  blades, turbine shafts, wing box structures, etc.</a:t>
            </a:r>
          </a:p>
          <a:p>
            <a:pPr algn="l">
              <a:lnSpc>
                <a:spcPct val="150000"/>
              </a:lnSpc>
              <a:buFont typeface="Wingdings" panose="05000000000000000000" pitchFamily="2" charset="2"/>
              <a:buChar char="Ø"/>
            </a:pPr>
            <a:r>
              <a:rPr lang="en-IN" sz="1800" b="1" i="0" dirty="0">
                <a:effectLst/>
                <a:latin typeface="Times New Roman" panose="02020603050405020304" pitchFamily="18" charset="0"/>
                <a:cs typeface="Times New Roman" panose="02020603050405020304" pitchFamily="18" charset="0"/>
              </a:rPr>
              <a:t>Automobiles: </a:t>
            </a:r>
            <a:r>
              <a:rPr lang="en-IN" sz="1800" b="0" i="0" dirty="0">
                <a:effectLst/>
                <a:latin typeface="Times New Roman" panose="02020603050405020304" pitchFamily="18" charset="0"/>
                <a:cs typeface="Times New Roman" panose="02020603050405020304" pitchFamily="18" charset="0"/>
              </a:rPr>
              <a:t>automobile body, bumper, mudguards, door panels, dashboard, driveshaft, fuel tank, CNG  cylinder, chassis, fender, etc.</a:t>
            </a:r>
          </a:p>
          <a:p>
            <a:pPr algn="l">
              <a:lnSpc>
                <a:spcPct val="150000"/>
              </a:lnSpc>
              <a:buFont typeface="Wingdings" panose="05000000000000000000" pitchFamily="2" charset="2"/>
              <a:buChar char="Ø"/>
            </a:pPr>
            <a:r>
              <a:rPr lang="en-IN" sz="1800" b="1" i="0" dirty="0">
                <a:effectLst/>
                <a:latin typeface="Times New Roman" panose="02020603050405020304" pitchFamily="18" charset="0"/>
                <a:cs typeface="Times New Roman" panose="02020603050405020304" pitchFamily="18" charset="0"/>
              </a:rPr>
              <a:t>Wind turbine blades</a:t>
            </a:r>
            <a:r>
              <a:rPr lang="en-IN" sz="1800" b="0" i="0" dirty="0">
                <a:effectLst/>
                <a:latin typeface="Times New Roman" panose="02020603050405020304" pitchFamily="18" charset="0"/>
                <a:cs typeface="Times New Roman" panose="02020603050405020304" pitchFamily="18" charset="0"/>
              </a:rPr>
              <a:t>: rotor blades, nose cone, nacelle cover, accessories for wind electric generators.</a:t>
            </a:r>
          </a:p>
          <a:p>
            <a:pPr algn="l">
              <a:lnSpc>
                <a:spcPct val="150000"/>
              </a:lnSpc>
              <a:buFont typeface="Wingdings" panose="05000000000000000000" pitchFamily="2" charset="2"/>
              <a:buChar char="Ø"/>
            </a:pPr>
            <a:r>
              <a:rPr lang="en-IN" sz="1800" b="1" i="0" dirty="0">
                <a:effectLst/>
                <a:latin typeface="Times New Roman" panose="02020603050405020304" pitchFamily="18" charset="0"/>
                <a:cs typeface="Times New Roman" panose="02020603050405020304" pitchFamily="18" charset="0"/>
              </a:rPr>
              <a:t>Sports</a:t>
            </a:r>
            <a:r>
              <a:rPr lang="en-IN" sz="1800" b="0" i="0" dirty="0">
                <a:effectLst/>
                <a:latin typeface="Times New Roman" panose="02020603050405020304" pitchFamily="18" charset="0"/>
                <a:cs typeface="Times New Roman" panose="02020603050405020304" pitchFamily="18" charset="0"/>
              </a:rPr>
              <a:t>: Skis, surfboards, windsurfing, table tennis boards, slats, and gliding wing spar, Tennis, badminton, fishing rods, golf clubs, baseball bats, hockey sticks, pole shaft, Sword, etc.</a:t>
            </a:r>
          </a:p>
          <a:p>
            <a:pPr marL="285750" indent="-285750" algn="just">
              <a:lnSpc>
                <a:spcPct val="150000"/>
              </a:lnSpc>
              <a:buFont typeface="Wingdings" panose="05000000000000000000" pitchFamily="2" charset="2"/>
              <a:buChar char="Ø"/>
            </a:pPr>
            <a:endParaRPr lang="en-IN" b="0" i="0" dirty="0">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EFD5E16-F922-3232-E354-24500C05BACD}"/>
              </a:ext>
            </a:extLst>
          </p:cNvPr>
          <p:cNvSpPr txBox="1"/>
          <p:nvPr/>
        </p:nvSpPr>
        <p:spPr>
          <a:xfrm>
            <a:off x="1656323" y="324304"/>
            <a:ext cx="8879354" cy="738664"/>
          </a:xfrm>
          <a:prstGeom prst="rect">
            <a:avLst/>
          </a:prstGeom>
          <a:noFill/>
        </p:spPr>
        <p:txBody>
          <a:bodyPr wrap="none" rtlCol="0">
            <a:spAutoFit/>
          </a:bodyPr>
          <a:lstStyle/>
          <a:p>
            <a:pPr algn="l"/>
            <a:r>
              <a:rPr lang="en-IN" sz="2400" b="1" i="0" dirty="0">
                <a:effectLst/>
                <a:latin typeface="Times New Roman" panose="02020603050405020304" pitchFamily="18" charset="0"/>
                <a:cs typeface="Times New Roman" panose="02020603050405020304" pitchFamily="18" charset="0"/>
              </a:rPr>
              <a:t>APPLICATIONS OF REINFORCED POLYMER COMPOSITES</a:t>
            </a:r>
            <a:endParaRPr lang="en-IN" sz="2400" b="0" i="0" dirty="0">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79932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1504" y="-195333"/>
            <a:ext cx="12191980" cy="6856718"/>
          </a:xfrm>
          <a:prstGeom prst="rect">
            <a:avLst/>
          </a:prstGeom>
        </p:spPr>
      </p:pic>
      <p:sp>
        <p:nvSpPr>
          <p:cNvPr id="2" name="TextBox 1">
            <a:extLst>
              <a:ext uri="{FF2B5EF4-FFF2-40B4-BE49-F238E27FC236}">
                <a16:creationId xmlns:a16="http://schemas.microsoft.com/office/drawing/2014/main" id="{52E4F3CC-7212-7A27-B638-CD82F4EFF223}"/>
              </a:ext>
            </a:extLst>
          </p:cNvPr>
          <p:cNvSpPr txBox="1"/>
          <p:nvPr/>
        </p:nvSpPr>
        <p:spPr>
          <a:xfrm>
            <a:off x="2456565" y="551869"/>
            <a:ext cx="714551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BENEFITS TO ENVIRONMENT AND SOCIETY</a:t>
            </a:r>
            <a:endParaRPr lang="en-IN"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6BD7A1C-0CD7-1EF4-8157-33F16E2D1229}"/>
              </a:ext>
            </a:extLst>
          </p:cNvPr>
          <p:cNvSpPr txBox="1"/>
          <p:nvPr/>
        </p:nvSpPr>
        <p:spPr>
          <a:xfrm>
            <a:off x="904979" y="1753390"/>
            <a:ext cx="5124346" cy="295927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IN" sz="1801" dirty="0">
                <a:latin typeface="Times New Roman" panose="02020603050405020304" pitchFamily="18" charset="0"/>
                <a:ea typeface="Calibri" panose="020F0502020204030204" pitchFamily="34" charset="0"/>
                <a:cs typeface="Times New Roman" panose="02020603050405020304" pitchFamily="18" charset="0"/>
              </a:rPr>
              <a:t>Light weight and high strength</a:t>
            </a:r>
          </a:p>
          <a:p>
            <a:pPr marL="342900" indent="-342900" algn="just">
              <a:lnSpc>
                <a:spcPct val="150000"/>
              </a:lnSpc>
              <a:buFont typeface="Wingdings" panose="05000000000000000000" pitchFamily="2" charset="2"/>
              <a:buChar char="Ø"/>
            </a:pPr>
            <a:r>
              <a:rPr lang="en-IN" sz="1801" dirty="0">
                <a:latin typeface="Times New Roman" panose="02020603050405020304" pitchFamily="18" charset="0"/>
                <a:ea typeface="Calibri" panose="020F0502020204030204" pitchFamily="34" charset="0"/>
                <a:cs typeface="Times New Roman" panose="02020603050405020304" pitchFamily="18" charset="0"/>
              </a:rPr>
              <a:t> Lower cost</a:t>
            </a:r>
          </a:p>
          <a:p>
            <a:pPr marL="342900" indent="-342900" algn="just">
              <a:lnSpc>
                <a:spcPct val="150000"/>
              </a:lnSpc>
              <a:buFont typeface="Wingdings" panose="05000000000000000000" pitchFamily="2" charset="2"/>
              <a:buChar char="Ø"/>
            </a:pPr>
            <a:r>
              <a:rPr lang="en-IN" sz="1801" dirty="0">
                <a:latin typeface="Times New Roman" panose="02020603050405020304" pitchFamily="18" charset="0"/>
                <a:ea typeface="Calibri" panose="020F0502020204030204" pitchFamily="34" charset="0"/>
                <a:cs typeface="Times New Roman" panose="02020603050405020304" pitchFamily="18" charset="0"/>
              </a:rPr>
              <a:t>Low maintenance cost</a:t>
            </a:r>
          </a:p>
          <a:p>
            <a:pPr marL="342900" indent="-342900" algn="just">
              <a:lnSpc>
                <a:spcPct val="150000"/>
              </a:lnSpc>
              <a:buFont typeface="Wingdings" panose="05000000000000000000" pitchFamily="2" charset="2"/>
              <a:buChar char="Ø"/>
            </a:pPr>
            <a:r>
              <a:rPr lang="en-IN" sz="1801" dirty="0">
                <a:latin typeface="Times New Roman" panose="02020603050405020304" pitchFamily="18" charset="0"/>
                <a:ea typeface="Calibri" panose="020F0502020204030204" pitchFamily="34" charset="0"/>
                <a:cs typeface="Times New Roman" panose="02020603050405020304" pitchFamily="18" charset="0"/>
              </a:rPr>
              <a:t>Sustainable and recyclable</a:t>
            </a:r>
          </a:p>
          <a:p>
            <a:pPr marL="342900" indent="-342900" algn="just">
              <a:lnSpc>
                <a:spcPct val="150000"/>
              </a:lnSpc>
              <a:buFont typeface="Wingdings" panose="05000000000000000000" pitchFamily="2" charset="2"/>
              <a:buChar char="Ø"/>
            </a:pPr>
            <a:r>
              <a:rPr lang="en-IN" sz="1801" dirty="0">
                <a:latin typeface="Times New Roman" panose="02020603050405020304" pitchFamily="18" charset="0"/>
                <a:ea typeface="Calibri" panose="020F0502020204030204" pitchFamily="34" charset="0"/>
                <a:cs typeface="Times New Roman" panose="02020603050405020304" pitchFamily="18" charset="0"/>
              </a:rPr>
              <a:t>Improved efficiency</a:t>
            </a:r>
          </a:p>
          <a:p>
            <a:pPr marL="342900" indent="-342900" algn="just">
              <a:lnSpc>
                <a:spcPct val="150000"/>
              </a:lnSpc>
              <a:buFont typeface="Wingdings" panose="05000000000000000000" pitchFamily="2" charset="2"/>
              <a:buChar char="Ø"/>
            </a:pPr>
            <a:r>
              <a:rPr lang="en-IN" sz="1801" dirty="0">
                <a:latin typeface="Times New Roman" panose="02020603050405020304" pitchFamily="18" charset="0"/>
                <a:ea typeface="Calibri" panose="020F0502020204030204" pitchFamily="34" charset="0"/>
                <a:cs typeface="Times New Roman" panose="02020603050405020304" pitchFamily="18" charset="0"/>
              </a:rPr>
              <a:t>Design Flexibility</a:t>
            </a:r>
          </a:p>
          <a:p>
            <a:pPr algn="just">
              <a:lnSpc>
                <a:spcPct val="150000"/>
              </a:lnSpc>
              <a:spcAft>
                <a:spcPts val="1001"/>
              </a:spcAft>
            </a:pPr>
            <a:endParaRPr lang="en-IN" sz="180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48150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20" y="16594"/>
            <a:ext cx="12191980" cy="6856718"/>
          </a:xfrm>
          <a:prstGeom prst="rect">
            <a:avLst/>
          </a:prstGeom>
        </p:spPr>
      </p:pic>
      <p:sp>
        <p:nvSpPr>
          <p:cNvPr id="2" name="Title 1">
            <a:extLst>
              <a:ext uri="{FF2B5EF4-FFF2-40B4-BE49-F238E27FC236}">
                <a16:creationId xmlns:a16="http://schemas.microsoft.com/office/drawing/2014/main" id="{984369E3-0917-E2FD-075E-DF6A48B2EEED}"/>
              </a:ext>
            </a:extLst>
          </p:cNvPr>
          <p:cNvSpPr txBox="1">
            <a:spLocks/>
          </p:cNvSpPr>
          <p:nvPr/>
        </p:nvSpPr>
        <p:spPr>
          <a:xfrm>
            <a:off x="4467224" y="605862"/>
            <a:ext cx="3257551" cy="4990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FUTURE SCOPE</a:t>
            </a:r>
            <a:endParaRPr lang="en-IN"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8BD2E85-7764-2BC9-F6EF-7B92B2352646}"/>
              </a:ext>
            </a:extLst>
          </p:cNvPr>
          <p:cNvSpPr txBox="1"/>
          <p:nvPr/>
        </p:nvSpPr>
        <p:spPr>
          <a:xfrm>
            <a:off x="474560" y="1444062"/>
            <a:ext cx="6620719" cy="253556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Enhancing mechanical properties</a:t>
            </a:r>
          </a:p>
          <a:p>
            <a:pPr marL="285750" indent="-285750">
              <a:lnSpc>
                <a:spcPct val="150000"/>
              </a:lnSpc>
              <a:buFont typeface="Wingdings" panose="05000000000000000000" pitchFamily="2" charset="2"/>
              <a:buChar char="Ø"/>
            </a:pPr>
            <a:r>
              <a:rPr lang="en-IN" dirty="0">
                <a:effectLst/>
                <a:latin typeface="Times New Roman" panose="02020603050405020304" pitchFamily="18" charset="0"/>
                <a:ea typeface="Times New Roman" panose="02020603050405020304" pitchFamily="18" charset="0"/>
              </a:rPr>
              <a:t>Improving water resistance</a:t>
            </a:r>
          </a:p>
          <a:p>
            <a:pPr marL="285750" indent="-285750">
              <a:lnSpc>
                <a:spcPct val="150000"/>
              </a:lnSpc>
              <a:buFont typeface="Wingdings" panose="05000000000000000000" pitchFamily="2" charset="2"/>
              <a:buChar char="Ø"/>
            </a:pPr>
            <a:r>
              <a:rPr lang="en-IN" dirty="0">
                <a:effectLst/>
                <a:latin typeface="Times New Roman" panose="02020603050405020304" pitchFamily="18" charset="0"/>
                <a:ea typeface="Times New Roman" panose="02020603050405020304" pitchFamily="18" charset="0"/>
              </a:rPr>
              <a:t>Investigating alternative processing methods</a:t>
            </a:r>
          </a:p>
          <a:p>
            <a:pPr marL="285750" indent="-285750">
              <a:lnSpc>
                <a:spcPct val="150000"/>
              </a:lnSpc>
              <a:buFont typeface="Wingdings" panose="05000000000000000000" pitchFamily="2" charset="2"/>
              <a:buChar char="Ø"/>
            </a:pPr>
            <a:r>
              <a:rPr lang="en-IN" dirty="0">
                <a:effectLst/>
                <a:latin typeface="Times New Roman" panose="02020603050405020304" pitchFamily="18" charset="0"/>
                <a:ea typeface="Times New Roman" panose="02020603050405020304" pitchFamily="18" charset="0"/>
              </a:rPr>
              <a:t>Investigating new raw materials</a:t>
            </a: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dirty="0">
                <a:effectLst/>
                <a:latin typeface="Times New Roman" panose="02020603050405020304" pitchFamily="18" charset="0"/>
                <a:ea typeface="Times New Roman" panose="02020603050405020304" pitchFamily="18" charset="0"/>
              </a:rPr>
              <a:t>Developing new processing technique</a:t>
            </a:r>
          </a:p>
          <a:p>
            <a:pPr marL="285750" indent="-285750">
              <a:lnSpc>
                <a:spcPct val="150000"/>
              </a:lnSpc>
              <a:buFont typeface="Wingdings" panose="05000000000000000000" pitchFamily="2" charset="2"/>
              <a:buChar char="Ø"/>
            </a:pPr>
            <a:r>
              <a:rPr lang="en-IN" dirty="0">
                <a:effectLst/>
                <a:latin typeface="Times New Roman" panose="02020603050405020304" pitchFamily="18" charset="0"/>
                <a:ea typeface="Times New Roman" panose="02020603050405020304" pitchFamily="18" charset="0"/>
              </a:rPr>
              <a:t>Improving durability</a:t>
            </a:r>
            <a:endParaRPr lang="en-IN"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44691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20" y="1282"/>
            <a:ext cx="12191980" cy="6856718"/>
          </a:xfrm>
          <a:prstGeom prst="rect">
            <a:avLst/>
          </a:prstGeom>
        </p:spPr>
      </p:pic>
      <p:sp>
        <p:nvSpPr>
          <p:cNvPr id="8" name="Title 1">
            <a:extLst>
              <a:ext uri="{FF2B5EF4-FFF2-40B4-BE49-F238E27FC236}">
                <a16:creationId xmlns:a16="http://schemas.microsoft.com/office/drawing/2014/main" id="{F4878233-6969-D318-70AE-8E8CCD0F24D2}"/>
              </a:ext>
            </a:extLst>
          </p:cNvPr>
          <p:cNvSpPr txBox="1">
            <a:spLocks/>
          </p:cNvSpPr>
          <p:nvPr/>
        </p:nvSpPr>
        <p:spPr>
          <a:xfrm>
            <a:off x="3540590" y="566339"/>
            <a:ext cx="5110820" cy="53814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400" b="1"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5B083ED7-24E7-3E2A-F59F-BD5911926D1A}"/>
              </a:ext>
            </a:extLst>
          </p:cNvPr>
          <p:cNvSpPr txBox="1"/>
          <p:nvPr/>
        </p:nvSpPr>
        <p:spPr>
          <a:xfrm>
            <a:off x="390525" y="1355021"/>
            <a:ext cx="10639425" cy="5449377"/>
          </a:xfrm>
          <a:prstGeom prst="rect">
            <a:avLst/>
          </a:prstGeom>
          <a:noFill/>
        </p:spPr>
        <p:txBody>
          <a:bodyPr wrap="square">
            <a:spAutoFit/>
          </a:bodyPr>
          <a:lstStyle/>
          <a:p>
            <a:pPr algn="just">
              <a:lnSpc>
                <a:spcPct val="15000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Coir/epoxy resin and Portland Pozzolana/epoxy resin, based composites were fabricated by hand lay-up method by mixing 30% coir and 30% Portland Pozzolana as a reinforcement, we found that the coir, which is a natural reinforcement has higher mechanical properties than synthetic reinforcement like Portland Pozzolana which resulted in higher flexural and impact strength of coir composite. The value obtained from the test of flexural strength is 88.01 MPa, and the impact strength value is 3.28KJ/m</a:t>
            </a:r>
            <a:r>
              <a:rPr lang="en-US" sz="1800" baseline="30000" dirty="0">
                <a:effectLst/>
                <a:latin typeface="Times New Roman" panose="02020603050405020304" pitchFamily="18" charset="0"/>
                <a:ea typeface="Times New Roman" panose="02020603050405020304" pitchFamily="18" charset="0"/>
                <a:cs typeface="Times New Roman" panose="02020603050405020304" pitchFamily="18" charset="0"/>
              </a:rPr>
              <a:t>2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of the coir composite. Coir/epoxy may perform better than Portland Pozzolana when choosing a material having high flexural and impact strengths, compared to Portland pozzolana composites coir composite would make an effective reinforcement for creating composites.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desire for bio composites in various applications due to the need for green composites in automobile, packaging, electronics, health, and structural industries has further increased the interest of researchers in the use of bio fibres.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Composite materials are used extensively in the automobile, aerospace, and wind energy industries. industries include electrical, sports, household use, civil construction, pharmaceuticals, and chemicals, etc. Composite materials have a wide range of possible uses in structures that are predominantly exposed to compression loads.</a:t>
            </a:r>
            <a:endParaRPr lang="en-IN" dirty="0"/>
          </a:p>
        </p:txBody>
      </p:sp>
    </p:spTree>
    <p:extLst>
      <p:ext uri="{BB962C8B-B14F-4D97-AF65-F5344CB8AC3E}">
        <p14:creationId xmlns:p14="http://schemas.microsoft.com/office/powerpoint/2010/main" val="3366874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5A5EC28B-E0DD-0F3C-89CA-EE6A312175DA}"/>
              </a:ext>
            </a:extLst>
          </p:cNvPr>
          <p:cNvSpPr txBox="1"/>
          <p:nvPr/>
        </p:nvSpPr>
        <p:spPr>
          <a:xfrm>
            <a:off x="1781885" y="376773"/>
            <a:ext cx="7587398" cy="461665"/>
          </a:xfrm>
          <a:prstGeom prst="rect">
            <a:avLst/>
          </a:prstGeom>
          <a:noFill/>
        </p:spPr>
        <p:txBody>
          <a:bodyPr wrap="none" rtlCol="0">
            <a:spAutoFit/>
          </a:bodyPr>
          <a:lstStyle/>
          <a:p>
            <a:pPr algn="ctr"/>
            <a:r>
              <a:rPr lang="en-US" sz="2400" b="1" dirty="0">
                <a:latin typeface="Times New Roman" panose="02020603050405020304" pitchFamily="18" charset="0"/>
                <a:cs typeface="Times New Roman" panose="02020603050405020304" pitchFamily="18" charset="0"/>
              </a:rPr>
              <a:t>SOME PICTURES WHILE WORKING ON PROJECT</a:t>
            </a:r>
            <a:endParaRPr lang="en-IN" sz="2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EA605CF-8777-FF27-9B5B-6A22734C8689}"/>
              </a:ext>
            </a:extLst>
          </p:cNvPr>
          <p:cNvPicPr>
            <a:picLocks noChangeAspect="1"/>
          </p:cNvPicPr>
          <p:nvPr/>
        </p:nvPicPr>
        <p:blipFill>
          <a:blip r:embed="rId3"/>
          <a:stretch>
            <a:fillRect/>
          </a:stretch>
        </p:blipFill>
        <p:spPr>
          <a:xfrm>
            <a:off x="1359187" y="1543456"/>
            <a:ext cx="3764751" cy="4240799"/>
          </a:xfrm>
          <a:prstGeom prst="rect">
            <a:avLst/>
          </a:prstGeom>
        </p:spPr>
      </p:pic>
      <p:pic>
        <p:nvPicPr>
          <p:cNvPr id="4" name="Picture 3">
            <a:extLst>
              <a:ext uri="{FF2B5EF4-FFF2-40B4-BE49-F238E27FC236}">
                <a16:creationId xmlns:a16="http://schemas.microsoft.com/office/drawing/2014/main" id="{56745A22-D180-D627-0521-1F45B90D9CC8}"/>
              </a:ext>
            </a:extLst>
          </p:cNvPr>
          <p:cNvPicPr>
            <a:picLocks noChangeAspect="1"/>
          </p:cNvPicPr>
          <p:nvPr/>
        </p:nvPicPr>
        <p:blipFill>
          <a:blip r:embed="rId4"/>
          <a:stretch>
            <a:fillRect/>
          </a:stretch>
        </p:blipFill>
        <p:spPr>
          <a:xfrm>
            <a:off x="7278130" y="1543455"/>
            <a:ext cx="3554683" cy="4240799"/>
          </a:xfrm>
          <a:prstGeom prst="rect">
            <a:avLst/>
          </a:prstGeom>
        </p:spPr>
      </p:pic>
      <p:sp>
        <p:nvSpPr>
          <p:cNvPr id="6" name="TextBox 5">
            <a:extLst>
              <a:ext uri="{FF2B5EF4-FFF2-40B4-BE49-F238E27FC236}">
                <a16:creationId xmlns:a16="http://schemas.microsoft.com/office/drawing/2014/main" id="{AD09F9E3-A565-2951-FB05-FB27E5EC4911}"/>
              </a:ext>
            </a:extLst>
          </p:cNvPr>
          <p:cNvSpPr txBox="1"/>
          <p:nvPr/>
        </p:nvSpPr>
        <p:spPr>
          <a:xfrm>
            <a:off x="1359188" y="5889625"/>
            <a:ext cx="4151929"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Figure.11 : Applying grease on the mould</a:t>
            </a:r>
            <a:endParaRPr lang="en-IN" sz="1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191B09A-D7BB-762C-CF20-DFF670E6E97B}"/>
              </a:ext>
            </a:extLst>
          </p:cNvPr>
          <p:cNvSpPr txBox="1"/>
          <p:nvPr/>
        </p:nvSpPr>
        <p:spPr>
          <a:xfrm>
            <a:off x="7572892" y="5932259"/>
            <a:ext cx="3554683"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Figure.12: Mixing epoxy and hardener</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3847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20" y="0"/>
            <a:ext cx="12191980" cy="6856718"/>
          </a:xfrm>
          <a:prstGeom prst="rect">
            <a:avLst/>
          </a:prstGeom>
        </p:spPr>
      </p:pic>
      <p:pic>
        <p:nvPicPr>
          <p:cNvPr id="2" name="Picture 1">
            <a:extLst>
              <a:ext uri="{FF2B5EF4-FFF2-40B4-BE49-F238E27FC236}">
                <a16:creationId xmlns:a16="http://schemas.microsoft.com/office/drawing/2014/main" id="{527B6B67-AECF-5D0B-0381-964E50CF2486}"/>
              </a:ext>
            </a:extLst>
          </p:cNvPr>
          <p:cNvPicPr>
            <a:picLocks noChangeAspect="1"/>
          </p:cNvPicPr>
          <p:nvPr/>
        </p:nvPicPr>
        <p:blipFill>
          <a:blip r:embed="rId3"/>
          <a:stretch>
            <a:fillRect/>
          </a:stretch>
        </p:blipFill>
        <p:spPr>
          <a:xfrm>
            <a:off x="1453506" y="1161538"/>
            <a:ext cx="4292538" cy="4287796"/>
          </a:xfrm>
          <a:prstGeom prst="rect">
            <a:avLst/>
          </a:prstGeom>
        </p:spPr>
      </p:pic>
      <p:pic>
        <p:nvPicPr>
          <p:cNvPr id="3" name="Picture 2">
            <a:extLst>
              <a:ext uri="{FF2B5EF4-FFF2-40B4-BE49-F238E27FC236}">
                <a16:creationId xmlns:a16="http://schemas.microsoft.com/office/drawing/2014/main" id="{2FDA0EC1-5938-3B87-9254-93E13C78AB89}"/>
              </a:ext>
            </a:extLst>
          </p:cNvPr>
          <p:cNvPicPr>
            <a:picLocks noChangeAspect="1"/>
          </p:cNvPicPr>
          <p:nvPr/>
        </p:nvPicPr>
        <p:blipFill>
          <a:blip r:embed="rId4"/>
          <a:stretch>
            <a:fillRect/>
          </a:stretch>
        </p:blipFill>
        <p:spPr>
          <a:xfrm>
            <a:off x="7191635" y="1161538"/>
            <a:ext cx="3917092" cy="4287796"/>
          </a:xfrm>
          <a:prstGeom prst="rect">
            <a:avLst/>
          </a:prstGeom>
        </p:spPr>
      </p:pic>
      <p:sp>
        <p:nvSpPr>
          <p:cNvPr id="4" name="TextBox 3">
            <a:extLst>
              <a:ext uri="{FF2B5EF4-FFF2-40B4-BE49-F238E27FC236}">
                <a16:creationId xmlns:a16="http://schemas.microsoft.com/office/drawing/2014/main" id="{01A91F81-3C2B-8AE3-E7B0-98A7037D3BA4}"/>
              </a:ext>
            </a:extLst>
          </p:cNvPr>
          <p:cNvSpPr txBox="1"/>
          <p:nvPr/>
        </p:nvSpPr>
        <p:spPr>
          <a:xfrm>
            <a:off x="2004886" y="350578"/>
            <a:ext cx="840593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SOME PICTURES WHILE WORKING ON PROJECT</a:t>
            </a:r>
            <a:endParaRPr lang="en-IN" sz="2400" b="1" dirty="0"/>
          </a:p>
        </p:txBody>
      </p:sp>
      <p:sp>
        <p:nvSpPr>
          <p:cNvPr id="6" name="TextBox 5">
            <a:extLst>
              <a:ext uri="{FF2B5EF4-FFF2-40B4-BE49-F238E27FC236}">
                <a16:creationId xmlns:a16="http://schemas.microsoft.com/office/drawing/2014/main" id="{4E75BDBB-93C4-A6DE-5D94-62D1C3AFF284}"/>
              </a:ext>
            </a:extLst>
          </p:cNvPr>
          <p:cNvSpPr txBox="1"/>
          <p:nvPr/>
        </p:nvSpPr>
        <p:spPr>
          <a:xfrm>
            <a:off x="1453506" y="5652589"/>
            <a:ext cx="4061255"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Figure 13: Pouring of solution on mould</a:t>
            </a:r>
            <a:endParaRPr lang="en-IN" sz="1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F69B2EC-1034-ADB3-AF80-7EF25EA1ADEC}"/>
              </a:ext>
            </a:extLst>
          </p:cNvPr>
          <p:cNvSpPr txBox="1"/>
          <p:nvPr/>
        </p:nvSpPr>
        <p:spPr>
          <a:xfrm>
            <a:off x="7834191" y="5652589"/>
            <a:ext cx="3917092" cy="338554"/>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Figure 14: </a:t>
            </a:r>
            <a:r>
              <a:rPr lang="en-US" sz="1600" dirty="0">
                <a:latin typeface="Times New Roman" panose="02020603050405020304" pitchFamily="18" charset="0"/>
                <a:cs typeface="Times New Roman" panose="02020603050405020304" pitchFamily="18" charset="0"/>
              </a:rPr>
              <a:t>Removing bubbles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7577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20" y="-160643"/>
            <a:ext cx="12191980" cy="6856718"/>
          </a:xfrm>
          <a:prstGeom prst="rect">
            <a:avLst/>
          </a:prstGeom>
        </p:spPr>
      </p:pic>
      <p:pic>
        <p:nvPicPr>
          <p:cNvPr id="4" name="Picture 3">
            <a:extLst>
              <a:ext uri="{FF2B5EF4-FFF2-40B4-BE49-F238E27FC236}">
                <a16:creationId xmlns:a16="http://schemas.microsoft.com/office/drawing/2014/main" id="{3729DE1C-8457-D582-CA05-40702E7D5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602" y="1638423"/>
            <a:ext cx="2334221" cy="2867373"/>
          </a:xfrm>
          <a:prstGeom prst="rect">
            <a:avLst/>
          </a:prstGeom>
        </p:spPr>
      </p:pic>
      <p:pic>
        <p:nvPicPr>
          <p:cNvPr id="7" name="Picture 6">
            <a:extLst>
              <a:ext uri="{FF2B5EF4-FFF2-40B4-BE49-F238E27FC236}">
                <a16:creationId xmlns:a16="http://schemas.microsoft.com/office/drawing/2014/main" id="{87048ABA-545E-E668-84D7-B9AD9DC325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9246" y="1800349"/>
            <a:ext cx="1917204" cy="2705448"/>
          </a:xfrm>
          <a:prstGeom prst="rect">
            <a:avLst/>
          </a:prstGeom>
        </p:spPr>
      </p:pic>
      <p:sp>
        <p:nvSpPr>
          <p:cNvPr id="8" name="TextBox 7">
            <a:extLst>
              <a:ext uri="{FF2B5EF4-FFF2-40B4-BE49-F238E27FC236}">
                <a16:creationId xmlns:a16="http://schemas.microsoft.com/office/drawing/2014/main" id="{FD0E3ED3-45E9-456E-E96D-2018692AB561}"/>
              </a:ext>
            </a:extLst>
          </p:cNvPr>
          <p:cNvSpPr txBox="1"/>
          <p:nvPr/>
        </p:nvSpPr>
        <p:spPr>
          <a:xfrm flipH="1">
            <a:off x="3160394" y="233721"/>
            <a:ext cx="5231131"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SPECIMENS FOR TESTING</a:t>
            </a:r>
            <a:endParaRPr lang="en-IN" sz="24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7F37F02-C987-A1ED-D898-2B720A72F64E}"/>
              </a:ext>
            </a:extLst>
          </p:cNvPr>
          <p:cNvSpPr txBox="1"/>
          <p:nvPr/>
        </p:nvSpPr>
        <p:spPr>
          <a:xfrm>
            <a:off x="1398049" y="4817507"/>
            <a:ext cx="350506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 Fig. 16 Specimen For Flexural Test</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E284A63-2593-DE03-D3C3-FB7B8ED75D4A}"/>
              </a:ext>
            </a:extLst>
          </p:cNvPr>
          <p:cNvSpPr txBox="1"/>
          <p:nvPr/>
        </p:nvSpPr>
        <p:spPr>
          <a:xfrm>
            <a:off x="7445956" y="4817507"/>
            <a:ext cx="326140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Fig.17 Specimen For Impact Test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6887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A1FB321F-6C3A-596C-570B-489862CF8DF7}"/>
              </a:ext>
            </a:extLst>
          </p:cNvPr>
          <p:cNvSpPr/>
          <p:nvPr/>
        </p:nvSpPr>
        <p:spPr>
          <a:xfrm>
            <a:off x="3648823" y="2824460"/>
            <a:ext cx="4894353" cy="923330"/>
          </a:xfrm>
          <a:prstGeom prst="rect">
            <a:avLst/>
          </a:prstGeom>
          <a:noFill/>
        </p:spPr>
        <p:txBody>
          <a:bodyPr wrap="none" lIns="91440" tIns="45720" rIns="91440" bIns="45720">
            <a:spAutoFit/>
            <a:scene3d>
              <a:camera prst="perspectiveFront"/>
              <a:lightRig rig="threePt" dir="t"/>
            </a:scene3d>
          </a:bodyPr>
          <a:lstStyle/>
          <a:p>
            <a:pPr algn="ctr"/>
            <a:r>
              <a:rPr lang="en-US" sz="5400" b="1" spc="50" dirty="0">
                <a:ln w="9525" cmpd="sng">
                  <a:solidFill>
                    <a:schemeClr val="accent1"/>
                  </a:solidFill>
                  <a:prstDash val="solid"/>
                </a:ln>
                <a:solidFill>
                  <a:schemeClr val="accent2"/>
                </a:solidFill>
                <a:effectLst>
                  <a:glow rad="38100">
                    <a:schemeClr val="accent1">
                      <a:alpha val="40000"/>
                    </a:schemeClr>
                  </a:glow>
                  <a:innerShdw blurRad="63500" dist="50800" dir="5400000">
                    <a:prstClr val="black">
                      <a:alpha val="50000"/>
                    </a:prstClr>
                  </a:innerShdw>
                </a:effectLst>
                <a:latin typeface="Arial Black" panose="020B0A04020102020204" pitchFamily="34" charset="0"/>
              </a:rPr>
              <a:t>THANK YOU</a:t>
            </a:r>
            <a:endParaRPr lang="en-US" sz="5400" b="1" cap="none" spc="0" dirty="0">
              <a:ln w="0"/>
              <a:solidFill>
                <a:schemeClr val="accent2"/>
              </a:solidFill>
              <a:effectLst>
                <a:innerShdw blurRad="63500" dist="50800" dir="5400000">
                  <a:prstClr val="black">
                    <a:alpha val="50000"/>
                  </a:prstClr>
                </a:innerShdw>
              </a:effectLst>
              <a:latin typeface="Arial Black" panose="020B0A04020102020204" pitchFamily="34" charset="0"/>
            </a:endParaRPr>
          </a:p>
        </p:txBody>
      </p:sp>
    </p:spTree>
    <p:extLst>
      <p:ext uri="{BB962C8B-B14F-4D97-AF65-F5344CB8AC3E}">
        <p14:creationId xmlns:p14="http://schemas.microsoft.com/office/powerpoint/2010/main" val="2746435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1504" y="0"/>
            <a:ext cx="12191980" cy="6856718"/>
          </a:xfrm>
          <a:prstGeom prst="rect">
            <a:avLst/>
          </a:prstGeom>
        </p:spPr>
      </p:pic>
      <p:sp>
        <p:nvSpPr>
          <p:cNvPr id="7" name="TextBox 6">
            <a:extLst>
              <a:ext uri="{FF2B5EF4-FFF2-40B4-BE49-F238E27FC236}">
                <a16:creationId xmlns:a16="http://schemas.microsoft.com/office/drawing/2014/main" id="{DC8FC58D-E15F-B8C0-C54C-228BABE67323}"/>
              </a:ext>
            </a:extLst>
          </p:cNvPr>
          <p:cNvSpPr txBox="1"/>
          <p:nvPr/>
        </p:nvSpPr>
        <p:spPr>
          <a:xfrm>
            <a:off x="376410" y="374394"/>
            <a:ext cx="10396051" cy="830997"/>
          </a:xfrm>
          <a:prstGeom prst="rect">
            <a:avLst/>
          </a:prstGeom>
          <a:noFill/>
        </p:spPr>
        <p:txBody>
          <a:bodyPr wrap="none" rtlCol="0">
            <a:spAutoFit/>
          </a:bodyPr>
          <a:lstStyle/>
          <a:p>
            <a:r>
              <a:rPr lang="en-IN" sz="2400" b="1" dirty="0">
                <a:latin typeface="Times New Roman" panose="02020603050405020304" pitchFamily="18" charset="0"/>
                <a:cs typeface="Times New Roman" panose="02020603050405020304" pitchFamily="18" charset="0"/>
              </a:rPr>
              <a:t>INTRODUCTION TO REINFORCED POLYMER  MATRIX COMPOSITES</a:t>
            </a:r>
          </a:p>
          <a:p>
            <a:endParaRPr lang="en-IN"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AE93FD4-3151-CE0E-FB7B-FEB938950143}"/>
              </a:ext>
            </a:extLst>
          </p:cNvPr>
          <p:cNvSpPr txBox="1"/>
          <p:nvPr/>
        </p:nvSpPr>
        <p:spPr>
          <a:xfrm>
            <a:off x="904875" y="1332134"/>
            <a:ext cx="8939039" cy="3782061"/>
          </a:xfrm>
          <a:prstGeom prst="rect">
            <a:avLst/>
          </a:prstGeom>
          <a:noFill/>
        </p:spPr>
        <p:txBody>
          <a:bodyPr wrap="square">
            <a:spAutoFit/>
          </a:bodyPr>
          <a:lstStyle/>
          <a:p>
            <a:pPr algn="just">
              <a:lnSpc>
                <a:spcPct val="150000"/>
              </a:lnSpc>
            </a:pPr>
            <a:r>
              <a:rPr lang="en-US" sz="1800" dirty="0">
                <a:latin typeface="Times New Roman" panose="02020603050405020304" pitchFamily="18" charset="0"/>
                <a:cs typeface="Times New Roman" panose="02020603050405020304" pitchFamily="18" charset="0"/>
              </a:rPr>
              <a:t>Composite material is defined as the material formed by combining two or more different materials/ constituents macroscopically that are distinct in the properties, and they do not dissolve into each other. Materials are combined in such a way as to enable us to make better use of them virtues while minimizing g to some extent the effects of their deficiencies. We have worked on the Polymer Matrix Composite (PMC).  To make the composite material we have used coir and Portland pozzolana as a reinforced material .It is a composite material which is made of various continuous and the short fibers attached together with the matrix. They are made to distribute the loads between the fibers and the matrix. The main advantage of polymer matrix composite is they are light weight, high resistance, corrosion free. </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2670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1504" y="-484493"/>
            <a:ext cx="12191980" cy="6856718"/>
          </a:xfrm>
          <a:prstGeom prst="rect">
            <a:avLst/>
          </a:prstGeom>
        </p:spPr>
      </p:pic>
      <p:sp>
        <p:nvSpPr>
          <p:cNvPr id="2" name="Title 1">
            <a:extLst>
              <a:ext uri="{FF2B5EF4-FFF2-40B4-BE49-F238E27FC236}">
                <a16:creationId xmlns:a16="http://schemas.microsoft.com/office/drawing/2014/main" id="{94FC747F-CA20-DC6F-61FA-833F48226462}"/>
              </a:ext>
            </a:extLst>
          </p:cNvPr>
          <p:cNvSpPr txBox="1">
            <a:spLocks/>
          </p:cNvSpPr>
          <p:nvPr/>
        </p:nvSpPr>
        <p:spPr>
          <a:xfrm>
            <a:off x="4247533" y="304805"/>
            <a:ext cx="3693906" cy="53342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MATERIALS USED </a:t>
            </a:r>
            <a:endParaRPr lang="en-IN"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9293366-41CB-2A2C-C51E-F55576144287}"/>
              </a:ext>
            </a:extLst>
          </p:cNvPr>
          <p:cNvSpPr txBox="1"/>
          <p:nvPr/>
        </p:nvSpPr>
        <p:spPr>
          <a:xfrm>
            <a:off x="693815" y="1653955"/>
            <a:ext cx="250837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1. Epoxy Resin(LY-556)</a:t>
            </a:r>
            <a:endParaRPr lang="en-IN"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2B8A313-69EE-7AD7-55EF-8C7DC44530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612" t="40681" r="10127" b="19137"/>
          <a:stretch/>
        </p:blipFill>
        <p:spPr bwMode="auto">
          <a:xfrm>
            <a:off x="8270232" y="1353968"/>
            <a:ext cx="2509694" cy="2974694"/>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17D3658C-ED6F-667C-C33D-B05B562BE2CA}"/>
              </a:ext>
            </a:extLst>
          </p:cNvPr>
          <p:cNvSpPr txBox="1"/>
          <p:nvPr/>
        </p:nvSpPr>
        <p:spPr>
          <a:xfrm>
            <a:off x="8667106" y="4478559"/>
            <a:ext cx="1944546"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Fig.1 Epoxy resin</a:t>
            </a:r>
            <a:endParaRPr lang="en-IN" sz="16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B93BCA0-3FD9-2692-2C4F-B221F9FF04FE}"/>
              </a:ext>
            </a:extLst>
          </p:cNvPr>
          <p:cNvSpPr txBox="1"/>
          <p:nvPr/>
        </p:nvSpPr>
        <p:spPr>
          <a:xfrm>
            <a:off x="693815" y="2023287"/>
            <a:ext cx="6172200" cy="3782061"/>
          </a:xfrm>
          <a:prstGeom prst="rect">
            <a:avLst/>
          </a:prstGeom>
          <a:noFill/>
        </p:spPr>
        <p:txBody>
          <a:bodyPr wrap="square">
            <a:spAutoFit/>
          </a:bodyPr>
          <a:lstStyle/>
          <a:p>
            <a:pPr algn="just">
              <a:lnSpc>
                <a:spcPct val="150000"/>
              </a:lnSpc>
            </a:pP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Epoxy resin has many industrial applications for a variety. It is a higher mechanical properties and thermal and chemical resistance. The Epoxy resin LY/556 is used for formation a composite material. The Epoxy resin LY556 is used as a reinforcing material due to its medium viscosity and chemicals resistivity. It is low cost it has been very well documented in the literature for hundred years that the incorporation of nanofiller to polymer glasses and semi crystalline polymer can remarkably improve the performance of polymer. </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6302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20" y="-398768"/>
            <a:ext cx="12191980" cy="6856718"/>
          </a:xfrm>
          <a:prstGeom prst="rect">
            <a:avLst/>
          </a:prstGeom>
        </p:spPr>
      </p:pic>
      <p:sp>
        <p:nvSpPr>
          <p:cNvPr id="2" name="TextBox 1">
            <a:extLst>
              <a:ext uri="{FF2B5EF4-FFF2-40B4-BE49-F238E27FC236}">
                <a16:creationId xmlns:a16="http://schemas.microsoft.com/office/drawing/2014/main" id="{A7E800C9-1566-51E4-77F9-5C44F9B377F8}"/>
              </a:ext>
            </a:extLst>
          </p:cNvPr>
          <p:cNvSpPr txBox="1"/>
          <p:nvPr/>
        </p:nvSpPr>
        <p:spPr>
          <a:xfrm>
            <a:off x="648183" y="899565"/>
            <a:ext cx="227947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2 .Hardener(HY-951)</a:t>
            </a:r>
            <a:endParaRPr lang="en-IN"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B2918F9-2342-E47A-8E96-A4D1F5CBAC1A}"/>
              </a:ext>
            </a:extLst>
          </p:cNvPr>
          <p:cNvPicPr>
            <a:picLocks noChangeAspect="1"/>
          </p:cNvPicPr>
          <p:nvPr/>
        </p:nvPicPr>
        <p:blipFill>
          <a:blip r:embed="rId3"/>
          <a:stretch>
            <a:fillRect/>
          </a:stretch>
        </p:blipFill>
        <p:spPr>
          <a:xfrm>
            <a:off x="8181975" y="1454204"/>
            <a:ext cx="2718339" cy="3089221"/>
          </a:xfrm>
          <a:prstGeom prst="rect">
            <a:avLst/>
          </a:prstGeom>
        </p:spPr>
      </p:pic>
      <p:sp>
        <p:nvSpPr>
          <p:cNvPr id="6" name="TextBox 5">
            <a:extLst>
              <a:ext uri="{FF2B5EF4-FFF2-40B4-BE49-F238E27FC236}">
                <a16:creationId xmlns:a16="http://schemas.microsoft.com/office/drawing/2014/main" id="{E3978020-2D00-9E37-6D81-9C500F0E688D}"/>
              </a:ext>
            </a:extLst>
          </p:cNvPr>
          <p:cNvSpPr txBox="1"/>
          <p:nvPr/>
        </p:nvSpPr>
        <p:spPr>
          <a:xfrm flipH="1">
            <a:off x="8679686" y="4783841"/>
            <a:ext cx="1887253"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 2 Hardener</a:t>
            </a:r>
            <a:endParaRPr lang="en-IN" sz="16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E13F5DC-C82E-BE13-70FA-6CA4D7545A53}"/>
              </a:ext>
            </a:extLst>
          </p:cNvPr>
          <p:cNvSpPr txBox="1"/>
          <p:nvPr/>
        </p:nvSpPr>
        <p:spPr>
          <a:xfrm>
            <a:off x="561975" y="1454204"/>
            <a:ext cx="6172200" cy="2956387"/>
          </a:xfrm>
          <a:prstGeom prst="rect">
            <a:avLst/>
          </a:prstGeom>
          <a:noFill/>
        </p:spPr>
        <p:txBody>
          <a:bodyPr wrap="square">
            <a:spAutoFit/>
          </a:bodyPr>
          <a:lstStyle/>
          <a:p>
            <a:pPr algn="just">
              <a:lnSpc>
                <a:spcPct val="150000"/>
              </a:lnSpc>
            </a:pPr>
            <a:r>
              <a:rPr lang="en-US" sz="1800" dirty="0">
                <a:latin typeface="Times New Roman" panose="02020603050405020304" pitchFamily="18" charset="0"/>
                <a:cs typeface="Times New Roman" panose="02020603050405020304" pitchFamily="18" charset="0"/>
              </a:rPr>
              <a:t>A hardener is a component which is used with epoxy resin to achieve the result. In other words, we use the mixing hardener +epoxy resin to increase resilience of the mixture once it set hardener is work like as a catalyst in the chemical reaction that occurs during the mixing process. A Hardener also known as an accelerator. It is most important to make an epoxy resin to useful for its purpose.</a:t>
            </a:r>
            <a:endParaRPr lang="en-IN" dirty="0"/>
          </a:p>
        </p:txBody>
      </p:sp>
    </p:spTree>
    <p:extLst>
      <p:ext uri="{BB962C8B-B14F-4D97-AF65-F5344CB8AC3E}">
        <p14:creationId xmlns:p14="http://schemas.microsoft.com/office/powerpoint/2010/main" val="2582411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36DC4989-711E-DF37-08E7-32E1F3C45217}"/>
              </a:ext>
            </a:extLst>
          </p:cNvPr>
          <p:cNvSpPr txBox="1"/>
          <p:nvPr/>
        </p:nvSpPr>
        <p:spPr>
          <a:xfrm>
            <a:off x="546662" y="815413"/>
            <a:ext cx="2592730" cy="463397"/>
          </a:xfrm>
          <a:prstGeom prst="rect">
            <a:avLst/>
          </a:prstGeom>
          <a:noFill/>
        </p:spPr>
        <p:txBody>
          <a:bodyPr wrap="square" rtlCol="0">
            <a:spAutoFit/>
          </a:bodyPr>
          <a:lstStyle/>
          <a:p>
            <a:pPr algn="just">
              <a:lnSpc>
                <a:spcPct val="150000"/>
              </a:lnSpc>
              <a:spcAft>
                <a:spcPts val="1000"/>
              </a:spcAft>
            </a:pP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3. Coir (coconut husk)</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2F3BB02-6F4C-3444-F7E1-790C77202353}"/>
              </a:ext>
            </a:extLst>
          </p:cNvPr>
          <p:cNvSpPr txBox="1"/>
          <p:nvPr/>
        </p:nvSpPr>
        <p:spPr>
          <a:xfrm>
            <a:off x="451412" y="1401116"/>
            <a:ext cx="6134583" cy="326865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IN" sz="2000" dirty="0">
                <a:solidFill>
                  <a:srgbClr val="000000"/>
                </a:solidFill>
                <a:effectLst/>
                <a:latin typeface="Times New Roman" panose="02020603050405020304" pitchFamily="18" charset="0"/>
                <a:ea typeface="Times New Roman" panose="02020603050405020304" pitchFamily="18" charset="0"/>
              </a:rPr>
              <a:t>Coir is multilateral natural fibre extracted from mesocarp or husk of the coconut fruit generally fibre is of golden colour when cleaned after removing from coconut husk it is also known as golden fibre this is the natural fibre and it is part of the coconut shell. The fibre protects the fruit enough to survive months floating on ocean it is grow on the tree of coconut</a:t>
            </a:r>
            <a:r>
              <a:rPr lang="en-IN" sz="1800" dirty="0">
                <a:solidFill>
                  <a:srgbClr val="000000"/>
                </a:solidFill>
                <a:effectLst/>
                <a:latin typeface="Times New Roman" panose="02020603050405020304" pitchFamily="18" charset="0"/>
                <a:ea typeface="Times New Roman" panose="02020603050405020304" pitchFamily="18" charset="0"/>
              </a:rPr>
              <a:t>. </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0AFF14C-6B38-4E83-565D-22F9BDE8786D}"/>
              </a:ext>
            </a:extLst>
          </p:cNvPr>
          <p:cNvPicPr>
            <a:picLocks noChangeAspect="1"/>
          </p:cNvPicPr>
          <p:nvPr/>
        </p:nvPicPr>
        <p:blipFill>
          <a:blip r:embed="rId3"/>
          <a:stretch>
            <a:fillRect/>
          </a:stretch>
        </p:blipFill>
        <p:spPr>
          <a:xfrm>
            <a:off x="7035883" y="1401116"/>
            <a:ext cx="3481118" cy="3621338"/>
          </a:xfrm>
          <a:prstGeom prst="rect">
            <a:avLst/>
          </a:prstGeom>
        </p:spPr>
      </p:pic>
      <p:sp>
        <p:nvSpPr>
          <p:cNvPr id="6" name="TextBox 5">
            <a:extLst>
              <a:ext uri="{FF2B5EF4-FFF2-40B4-BE49-F238E27FC236}">
                <a16:creationId xmlns:a16="http://schemas.microsoft.com/office/drawing/2014/main" id="{82636799-62D9-669D-2D1B-600C263CD823}"/>
              </a:ext>
            </a:extLst>
          </p:cNvPr>
          <p:cNvSpPr txBox="1"/>
          <p:nvPr/>
        </p:nvSpPr>
        <p:spPr>
          <a:xfrm>
            <a:off x="7602883" y="5118330"/>
            <a:ext cx="2347117"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Fig.3 Coir(Coconut Husk)</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3505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1EAB2C23-94C7-57FF-4E96-976FCE548A08}"/>
              </a:ext>
            </a:extLst>
          </p:cNvPr>
          <p:cNvSpPr txBox="1"/>
          <p:nvPr/>
        </p:nvSpPr>
        <p:spPr>
          <a:xfrm>
            <a:off x="507762" y="713682"/>
            <a:ext cx="2345514" cy="646331"/>
          </a:xfrm>
          <a:prstGeom prst="rect">
            <a:avLst/>
          </a:prstGeom>
          <a:noFill/>
        </p:spPr>
        <p:txBody>
          <a:bodyPr wrap="none" rtlCol="0">
            <a:spAutoFit/>
          </a:bodyPr>
          <a:lstStyle/>
          <a:p>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4. Portland Pozzolana</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8120335-6EBF-238F-A64C-43B0E3A99AC9}"/>
              </a:ext>
            </a:extLst>
          </p:cNvPr>
          <p:cNvSpPr txBox="1"/>
          <p:nvPr/>
        </p:nvSpPr>
        <p:spPr>
          <a:xfrm>
            <a:off x="509286" y="1278990"/>
            <a:ext cx="6597570" cy="295048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IN" sz="1800" dirty="0">
                <a:effectLst/>
                <a:latin typeface="Times New Roman" panose="02020603050405020304" pitchFamily="18" charset="0"/>
                <a:ea typeface="Times New Roman" panose="02020603050405020304" pitchFamily="18" charset="0"/>
              </a:rPr>
              <a:t>Portland is an ash or eruptive powder. It is natural eco-friendly material. The Portland Pozzolana is found in near Italy. The material can be natural or synthetic which contain silica and aluminous in a reactive form. The material generally doesn't possess any cementing properties, however when it is mixed with water or lime to undergo reaction with calcium hydroxide to form compounds possessing cement properties.</a:t>
            </a:r>
            <a:endParaRPr lang="en-IN" sz="1800" dirty="0"/>
          </a:p>
        </p:txBody>
      </p:sp>
      <p:pic>
        <p:nvPicPr>
          <p:cNvPr id="4" name="Picture 3">
            <a:extLst>
              <a:ext uri="{FF2B5EF4-FFF2-40B4-BE49-F238E27FC236}">
                <a16:creationId xmlns:a16="http://schemas.microsoft.com/office/drawing/2014/main" id="{59DE24D4-1784-DE6A-9D78-7CAA29C508B3}"/>
              </a:ext>
            </a:extLst>
          </p:cNvPr>
          <p:cNvPicPr>
            <a:picLocks noChangeAspect="1"/>
          </p:cNvPicPr>
          <p:nvPr/>
        </p:nvPicPr>
        <p:blipFill>
          <a:blip r:embed="rId3"/>
          <a:stretch>
            <a:fillRect/>
          </a:stretch>
        </p:blipFill>
        <p:spPr>
          <a:xfrm>
            <a:off x="7847636" y="1360013"/>
            <a:ext cx="3472405" cy="3483454"/>
          </a:xfrm>
          <a:prstGeom prst="rect">
            <a:avLst/>
          </a:prstGeom>
        </p:spPr>
      </p:pic>
      <p:sp>
        <p:nvSpPr>
          <p:cNvPr id="6" name="TextBox 5">
            <a:extLst>
              <a:ext uri="{FF2B5EF4-FFF2-40B4-BE49-F238E27FC236}">
                <a16:creationId xmlns:a16="http://schemas.microsoft.com/office/drawing/2014/main" id="{2D10AA68-E9E1-21FB-7E65-8382696C7ED6}"/>
              </a:ext>
            </a:extLst>
          </p:cNvPr>
          <p:cNvSpPr txBox="1"/>
          <p:nvPr/>
        </p:nvSpPr>
        <p:spPr>
          <a:xfrm>
            <a:off x="8435126" y="4931352"/>
            <a:ext cx="2297424" cy="338554"/>
          </a:xfrm>
          <a:prstGeom prst="rect">
            <a:avLst/>
          </a:prstGeom>
          <a:noFill/>
        </p:spPr>
        <p:txBody>
          <a:bodyPr wrap="none" rtlCol="0">
            <a:spAutoFit/>
          </a:bodyPr>
          <a:lstStyle/>
          <a:p>
            <a:r>
              <a:rPr lang="en-IN" sz="1600" dirty="0">
                <a:latin typeface="Times New Roman" panose="02020603050405020304" pitchFamily="18" charset="0"/>
                <a:ea typeface="Times New Roman" panose="02020603050405020304" pitchFamily="18" charset="0"/>
                <a:cs typeface="Times New Roman" panose="02020603050405020304" pitchFamily="18" charset="0"/>
              </a:rPr>
              <a:t>Fig.4 </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Portland pozzolana</a:t>
            </a:r>
          </a:p>
        </p:txBody>
      </p:sp>
    </p:spTree>
    <p:extLst>
      <p:ext uri="{BB962C8B-B14F-4D97-AF65-F5344CB8AC3E}">
        <p14:creationId xmlns:p14="http://schemas.microsoft.com/office/powerpoint/2010/main" val="3153212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20" y="-160643"/>
            <a:ext cx="12191980" cy="6856718"/>
          </a:xfrm>
          <a:prstGeom prst="rect">
            <a:avLst/>
          </a:prstGeom>
        </p:spPr>
      </p:pic>
      <p:sp>
        <p:nvSpPr>
          <p:cNvPr id="3" name="TextBox 2">
            <a:extLst>
              <a:ext uri="{FF2B5EF4-FFF2-40B4-BE49-F238E27FC236}">
                <a16:creationId xmlns:a16="http://schemas.microsoft.com/office/drawing/2014/main" id="{DD7DB11A-7F0A-8746-C8D7-5300237FE770}"/>
              </a:ext>
            </a:extLst>
          </p:cNvPr>
          <p:cNvSpPr txBox="1"/>
          <p:nvPr/>
        </p:nvSpPr>
        <p:spPr>
          <a:xfrm>
            <a:off x="857250" y="965538"/>
            <a:ext cx="9829800" cy="4982390"/>
          </a:xfrm>
          <a:prstGeom prst="rect">
            <a:avLst/>
          </a:prstGeom>
          <a:noFill/>
        </p:spPr>
        <p:txBody>
          <a:bodyPr wrap="square">
            <a:spAutoFit/>
          </a:bodyPr>
          <a:lstStyle/>
          <a:p>
            <a:pPr algn="just"/>
            <a:endParaRPr lang="en-US" b="1" i="0" dirty="0">
              <a:effectLst/>
              <a:latin typeface="Times New Roman" panose="02020603050405020304" pitchFamily="18" charset="0"/>
              <a:cs typeface="Times New Roman" panose="02020603050405020304" pitchFamily="18" charset="0"/>
            </a:endParaRPr>
          </a:p>
          <a:p>
            <a:pPr algn="just">
              <a:lnSpc>
                <a:spcPct val="150000"/>
              </a:lnSpc>
            </a:pPr>
            <a:r>
              <a:rPr lang="en-US" b="1" i="0" dirty="0">
                <a:effectLst/>
                <a:latin typeface="Times New Roman" panose="02020603050405020304" pitchFamily="18" charset="0"/>
                <a:cs typeface="Times New Roman" panose="02020603050405020304" pitchFamily="18" charset="0"/>
              </a:rPr>
              <a:t>Hand Layup</a:t>
            </a:r>
          </a:p>
          <a:p>
            <a:pPr algn="just">
              <a:lnSpc>
                <a:spcPct val="150000"/>
              </a:lnSpc>
            </a:pPr>
            <a:r>
              <a:rPr lang="en-US" i="0" dirty="0">
                <a:effectLst/>
                <a:latin typeface="Times New Roman" panose="02020603050405020304" pitchFamily="18" charset="0"/>
                <a:cs typeface="Times New Roman" panose="02020603050405020304" pitchFamily="18" charset="0"/>
              </a:rPr>
              <a:t>Hand layup is a traditional and widely used fabrication method for reinforced polymer composites.</a:t>
            </a:r>
          </a:p>
          <a:p>
            <a:pPr algn="just">
              <a:lnSpc>
                <a:spcPct val="150000"/>
              </a:lnSpc>
            </a:pPr>
            <a:r>
              <a:rPr lang="en-US" i="0" dirty="0">
                <a:effectLst/>
                <a:latin typeface="Times New Roman" panose="02020603050405020304" pitchFamily="18" charset="0"/>
                <a:cs typeface="Times New Roman" panose="02020603050405020304" pitchFamily="18" charset="0"/>
              </a:rPr>
              <a:t>Involves manually placing reinforcement materials in a mold and applying the liquid polymer resin.</a:t>
            </a:r>
          </a:p>
          <a:p>
            <a:pPr algn="just">
              <a:lnSpc>
                <a:spcPct val="150000"/>
              </a:lnSpc>
            </a:pPr>
            <a:r>
              <a:rPr lang="en-US" dirty="0">
                <a:latin typeface="Times New Roman" panose="02020603050405020304" pitchFamily="18" charset="0"/>
                <a:cs typeface="Times New Roman" panose="02020603050405020304" pitchFamily="18" charset="0"/>
              </a:rPr>
              <a:t>The steps involved in this method are:</a:t>
            </a:r>
          </a:p>
          <a:p>
            <a:pPr marL="285750" indent="-285750" algn="just">
              <a:lnSpc>
                <a:spcPct val="150000"/>
              </a:lnSpc>
              <a:buFont typeface="Wingdings" panose="05000000000000000000" pitchFamily="2" charset="2"/>
              <a:buChar char="Ø"/>
            </a:pPr>
            <a:r>
              <a:rPr lang="en-IN" b="0" i="0" dirty="0">
                <a:effectLst/>
                <a:latin typeface="Times New Roman" panose="02020603050405020304" pitchFamily="18" charset="0"/>
                <a:cs typeface="Times New Roman" panose="02020603050405020304" pitchFamily="18" charset="0"/>
              </a:rPr>
              <a:t>Preparing the Mould</a:t>
            </a:r>
            <a:endParaRPr lang="en-US" b="0" i="0" dirty="0">
              <a:effectLst/>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IN" b="0" i="0" dirty="0">
                <a:effectLst/>
                <a:latin typeface="Times New Roman" panose="02020603050405020304" pitchFamily="18" charset="0"/>
                <a:cs typeface="Times New Roman" panose="02020603050405020304" pitchFamily="18" charset="0"/>
              </a:rPr>
              <a:t>Material Preparation</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IN" b="0" i="0" dirty="0">
                <a:effectLst/>
                <a:latin typeface="Times New Roman" panose="02020603050405020304" pitchFamily="18" charset="0"/>
                <a:cs typeface="Times New Roman" panose="02020603050405020304" pitchFamily="18" charset="0"/>
              </a:rPr>
              <a:t>Applying the Resin</a:t>
            </a:r>
            <a:endParaRPr lang="en-US" b="0" i="0" dirty="0">
              <a:effectLst/>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IN" b="0" i="0" dirty="0">
                <a:effectLst/>
                <a:latin typeface="Times New Roman" panose="02020603050405020304" pitchFamily="18" charset="0"/>
                <a:cs typeface="Times New Roman" panose="02020603050405020304" pitchFamily="18" charset="0"/>
              </a:rPr>
              <a:t>Placing the Reinforcing Fibers</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IN" b="0" i="0" dirty="0">
                <a:effectLst/>
                <a:latin typeface="Times New Roman" panose="02020603050405020304" pitchFamily="18" charset="0"/>
                <a:cs typeface="Times New Roman" panose="02020603050405020304" pitchFamily="18" charset="0"/>
              </a:rPr>
              <a:t>Consolidation</a:t>
            </a:r>
            <a:endParaRPr lang="en-US" b="0" i="0" dirty="0">
              <a:effectLst/>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IN" b="0" i="0" dirty="0">
                <a:effectLst/>
                <a:latin typeface="Times New Roman" panose="02020603050405020304" pitchFamily="18" charset="0"/>
                <a:cs typeface="Times New Roman" panose="02020603050405020304" pitchFamily="18" charset="0"/>
              </a:rPr>
              <a:t>Curing</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IN" b="0" i="0" dirty="0">
                <a:effectLst/>
                <a:latin typeface="Times New Roman" panose="02020603050405020304" pitchFamily="18" charset="0"/>
                <a:cs typeface="Times New Roman" panose="02020603050405020304" pitchFamily="18" charset="0"/>
              </a:rPr>
              <a:t>Demoulding and Finishing</a:t>
            </a:r>
            <a:endParaRPr lang="en-US" i="0" dirty="0">
              <a:effectLst/>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342C50E7-07B1-E39C-A303-4E5565468DC0}"/>
              </a:ext>
            </a:extLst>
          </p:cNvPr>
          <p:cNvPicPr>
            <a:picLocks noChangeAspect="1"/>
          </p:cNvPicPr>
          <p:nvPr/>
        </p:nvPicPr>
        <p:blipFill>
          <a:blip r:embed="rId3"/>
          <a:stretch>
            <a:fillRect/>
          </a:stretch>
        </p:blipFill>
        <p:spPr>
          <a:xfrm>
            <a:off x="5611061" y="2681202"/>
            <a:ext cx="4513785" cy="2715960"/>
          </a:xfrm>
          <a:prstGeom prst="rect">
            <a:avLst/>
          </a:prstGeom>
        </p:spPr>
      </p:pic>
      <p:sp>
        <p:nvSpPr>
          <p:cNvPr id="6" name="TextBox 5">
            <a:extLst>
              <a:ext uri="{FF2B5EF4-FFF2-40B4-BE49-F238E27FC236}">
                <a16:creationId xmlns:a16="http://schemas.microsoft.com/office/drawing/2014/main" id="{C798C426-A940-1EB1-9A98-3DB52D5B5356}"/>
              </a:ext>
            </a:extLst>
          </p:cNvPr>
          <p:cNvSpPr txBox="1"/>
          <p:nvPr/>
        </p:nvSpPr>
        <p:spPr>
          <a:xfrm>
            <a:off x="6656898" y="5442614"/>
            <a:ext cx="2422109"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Fig.5 Hand lay-up method</a:t>
            </a:r>
            <a:endParaRPr lang="en-IN" sz="1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F12CA24-479B-BA14-C04A-BB64288CF1E6}"/>
              </a:ext>
            </a:extLst>
          </p:cNvPr>
          <p:cNvSpPr txBox="1"/>
          <p:nvPr/>
        </p:nvSpPr>
        <p:spPr>
          <a:xfrm>
            <a:off x="3552825" y="795620"/>
            <a:ext cx="3979807" cy="461665"/>
          </a:xfrm>
          <a:prstGeom prst="rect">
            <a:avLst/>
          </a:prstGeom>
          <a:noFill/>
        </p:spPr>
        <p:txBody>
          <a:bodyPr wrap="none" rtlCol="0">
            <a:spAutoFit/>
          </a:bodyPr>
          <a:lstStyle/>
          <a:p>
            <a:r>
              <a:rPr lang="en-US" sz="2400" b="1" i="0" dirty="0">
                <a:effectLst/>
                <a:latin typeface="Times New Roman" panose="02020603050405020304" pitchFamily="18" charset="0"/>
                <a:cs typeface="Times New Roman" panose="02020603050405020304" pitchFamily="18" charset="0"/>
              </a:rPr>
              <a:t>FABRICATION METHODS</a:t>
            </a:r>
            <a:endParaRPr lang="en-IN" sz="2400" dirty="0"/>
          </a:p>
        </p:txBody>
      </p:sp>
    </p:spTree>
    <p:extLst>
      <p:ext uri="{BB962C8B-B14F-4D97-AF65-F5344CB8AC3E}">
        <p14:creationId xmlns:p14="http://schemas.microsoft.com/office/powerpoint/2010/main" val="149291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now&#10;&#10;Description automatically generated">
            <a:extLst>
              <a:ext uri="{FF2B5EF4-FFF2-40B4-BE49-F238E27FC236}">
                <a16:creationId xmlns:a16="http://schemas.microsoft.com/office/drawing/2014/main" id="{AA58FA8F-8527-4C84-A365-8CB4BEBAE13C}"/>
              </a:ext>
            </a:extLst>
          </p:cNvPr>
          <p:cNvPicPr>
            <a:picLocks noChangeAspect="1"/>
          </p:cNvPicPr>
          <p:nvPr/>
        </p:nvPicPr>
        <p:blipFill rotWithShape="1">
          <a:blip r:embed="rId2">
            <a:extLst>
              <a:ext uri="{28A0092B-C50C-407E-A947-70E740481C1C}">
                <a14:useLocalDpi xmlns:a14="http://schemas.microsoft.com/office/drawing/2010/main" val="0"/>
              </a:ext>
            </a:extLst>
          </a:blip>
          <a:srcRect t="3399" b="12347"/>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5C31FE0F-1BFA-F697-5393-F673EBF6CDA5}"/>
              </a:ext>
            </a:extLst>
          </p:cNvPr>
          <p:cNvSpPr txBox="1"/>
          <p:nvPr/>
        </p:nvSpPr>
        <p:spPr>
          <a:xfrm>
            <a:off x="4479454" y="385041"/>
            <a:ext cx="3233092"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WORKING MODELS</a:t>
            </a:r>
            <a:endParaRPr lang="en-IN" sz="2400" b="1" dirty="0"/>
          </a:p>
        </p:txBody>
      </p:sp>
      <p:sp>
        <p:nvSpPr>
          <p:cNvPr id="3" name="TextBox 2">
            <a:extLst>
              <a:ext uri="{FF2B5EF4-FFF2-40B4-BE49-F238E27FC236}">
                <a16:creationId xmlns:a16="http://schemas.microsoft.com/office/drawing/2014/main" id="{A8A896D5-D26F-34BB-BDF6-2D3E8C532E6D}"/>
              </a:ext>
            </a:extLst>
          </p:cNvPr>
          <p:cNvSpPr txBox="1"/>
          <p:nvPr/>
        </p:nvSpPr>
        <p:spPr>
          <a:xfrm>
            <a:off x="390952" y="1479932"/>
            <a:ext cx="4477732" cy="369460"/>
          </a:xfrm>
          <a:prstGeom prst="rect">
            <a:avLst/>
          </a:prstGeom>
          <a:noFill/>
        </p:spPr>
        <p:txBody>
          <a:bodyPr wrap="square" rtlCol="0">
            <a:spAutoFit/>
          </a:bodyPr>
          <a:lstStyle/>
          <a:p>
            <a:r>
              <a:rPr lang="en-US" sz="1801" b="1" dirty="0">
                <a:latin typeface="Times New Roman" panose="02020603050405020304" pitchFamily="18" charset="0"/>
                <a:cs typeface="Times New Roman" panose="02020603050405020304" pitchFamily="18" charset="0"/>
              </a:rPr>
              <a:t>1. PRIMARY COMPOSITE PLATE</a:t>
            </a:r>
            <a:endParaRPr lang="en-IN" sz="1801"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AE09173-60DC-6CF6-71B5-3915FA7721E6}"/>
              </a:ext>
            </a:extLst>
          </p:cNvPr>
          <p:cNvSpPr txBox="1"/>
          <p:nvPr/>
        </p:nvSpPr>
        <p:spPr>
          <a:xfrm>
            <a:off x="312516" y="1873453"/>
            <a:ext cx="6470249" cy="254088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rPr>
              <a:t>This is a primary composite made by using epoxy resin (LY554/6) and hardener (HY951) taken in ratio of 10:1 as 150ml epoxy resin and 15ml hardener. Mixing epoxy resin and hardener begins with a chemical reaction that transforms the combined liquid ingredients into a solid. The period of transformation is cure time which is 48 to 72 hours. </a:t>
            </a:r>
            <a:endParaRPr lang="en-IN" dirty="0"/>
          </a:p>
        </p:txBody>
      </p:sp>
      <p:pic>
        <p:nvPicPr>
          <p:cNvPr id="6" name="Picture 5">
            <a:extLst>
              <a:ext uri="{FF2B5EF4-FFF2-40B4-BE49-F238E27FC236}">
                <a16:creationId xmlns:a16="http://schemas.microsoft.com/office/drawing/2014/main" id="{D7F8013A-2CEA-2CAE-9EE0-4C78BBBA9A3F}"/>
              </a:ext>
            </a:extLst>
          </p:cNvPr>
          <p:cNvPicPr>
            <a:picLocks noChangeAspect="1"/>
          </p:cNvPicPr>
          <p:nvPr/>
        </p:nvPicPr>
        <p:blipFill rotWithShape="1">
          <a:blip r:embed="rId3"/>
          <a:srcRect b="16245"/>
          <a:stretch/>
        </p:blipFill>
        <p:spPr>
          <a:xfrm>
            <a:off x="7432334" y="1201016"/>
            <a:ext cx="3941807" cy="4367441"/>
          </a:xfrm>
          <a:prstGeom prst="rect">
            <a:avLst/>
          </a:prstGeom>
        </p:spPr>
      </p:pic>
      <p:sp>
        <p:nvSpPr>
          <p:cNvPr id="7" name="TextBox 6">
            <a:extLst>
              <a:ext uri="{FF2B5EF4-FFF2-40B4-BE49-F238E27FC236}">
                <a16:creationId xmlns:a16="http://schemas.microsoft.com/office/drawing/2014/main" id="{30B6A722-B345-3E02-51DF-20F2BD76651F}"/>
              </a:ext>
            </a:extLst>
          </p:cNvPr>
          <p:cNvSpPr txBox="1"/>
          <p:nvPr/>
        </p:nvSpPr>
        <p:spPr>
          <a:xfrm>
            <a:off x="7965191" y="5753490"/>
            <a:ext cx="2666114"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Fig.6 primary composite plate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2965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TotalTime>
  <Words>2186</Words>
  <Application>Microsoft Office PowerPoint</Application>
  <PresentationFormat>Widescreen</PresentationFormat>
  <Paragraphs>135</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Arial Black</vt:lpstr>
      <vt:lpstr>Calibri</vt:lpstr>
      <vt:lpstr>Calibri Light</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Kavithalaya</dc:creator>
  <cp:lastModifiedBy>Habib Ullah</cp:lastModifiedBy>
  <cp:revision>4</cp:revision>
  <dcterms:created xsi:type="dcterms:W3CDTF">2021-08-20T11:56:43Z</dcterms:created>
  <dcterms:modified xsi:type="dcterms:W3CDTF">2023-05-30T04:38:07Z</dcterms:modified>
</cp:coreProperties>
</file>